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8" r:id="rId10"/>
    <p:sldId id="263" r:id="rId11"/>
    <p:sldId id="269" r:id="rId12"/>
    <p:sldId id="270" r:id="rId13"/>
    <p:sldId id="265" r:id="rId14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34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398" y="0"/>
            <a:ext cx="2985558" cy="5034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5C546-3EBB-4729-9ADE-16C49AAD21BF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476"/>
            <a:ext cx="2985558" cy="503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398" y="9518476"/>
            <a:ext cx="2985558" cy="503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F1307-01C9-4AA1-8BEA-2BB83010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0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70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70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85003"/>
            <a:ext cx="12192000" cy="18623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70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46759"/>
            <a:ext cx="12192000" cy="762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254496"/>
            <a:ext cx="12161520" cy="5410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0756" y="1937766"/>
            <a:ext cx="8730487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70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531" y="1057402"/>
            <a:ext cx="11552936" cy="2723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rack-system.ru" TargetMode="External"/><Relationship Id="rId2" Type="http://schemas.openxmlformats.org/officeDocument/2006/relationships/hyperlink" Target="http://www.track-system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0756" y="1937766"/>
            <a:ext cx="8730487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00275" marR="5080" indent="-1698625">
              <a:lnSpc>
                <a:spcPct val="100000"/>
              </a:lnSpc>
              <a:spcBef>
                <a:spcPts val="105"/>
              </a:spcBef>
              <a:tabLst>
                <a:tab pos="3537585" algn="l"/>
                <a:tab pos="4714240" algn="l"/>
                <a:tab pos="5523230" algn="l"/>
                <a:tab pos="6427470" algn="l"/>
              </a:tabLst>
            </a:pPr>
            <a:r>
              <a:rPr lang="ru-RU" dirty="0"/>
              <a:t>Инновационные решения для рельсового пути городского транспорта</a:t>
            </a:r>
            <a:endParaRPr spc="2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8411"/>
            <a:ext cx="12192000" cy="5425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899" y="133299"/>
            <a:ext cx="28949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solidFill>
                  <a:srgbClr val="2D5395"/>
                </a:solidFill>
                <a:latin typeface="Calibri Light"/>
                <a:cs typeface="Calibri Light"/>
              </a:rPr>
              <a:t>С</a:t>
            </a:r>
            <a:r>
              <a:rPr b="0" spc="-20" dirty="0">
                <a:solidFill>
                  <a:srgbClr val="2D5395"/>
                </a:solidFill>
                <a:latin typeface="Calibri Light"/>
                <a:cs typeface="Calibri Light"/>
              </a:rPr>
              <a:t>к</a:t>
            </a:r>
            <a:r>
              <a:rPr b="0" spc="-35" dirty="0">
                <a:solidFill>
                  <a:srgbClr val="2D5395"/>
                </a:solidFill>
                <a:latin typeface="Calibri Light"/>
                <a:cs typeface="Calibri Light"/>
              </a:rPr>
              <a:t>р</a:t>
            </a:r>
            <a:r>
              <a:rPr b="0" spc="-25" dirty="0">
                <a:solidFill>
                  <a:srgbClr val="2D5395"/>
                </a:solidFill>
                <a:latin typeface="Calibri Light"/>
                <a:cs typeface="Calibri Light"/>
              </a:rPr>
              <a:t>е</a:t>
            </a:r>
            <a:r>
              <a:rPr b="0" spc="-40" dirty="0">
                <a:solidFill>
                  <a:srgbClr val="2D5395"/>
                </a:solidFill>
                <a:latin typeface="Calibri Light"/>
                <a:cs typeface="Calibri Light"/>
              </a:rPr>
              <a:t>п</a:t>
            </a:r>
            <a:r>
              <a:rPr b="0" spc="-25" dirty="0">
                <a:solidFill>
                  <a:srgbClr val="2D5395"/>
                </a:solidFill>
                <a:latin typeface="Calibri Light"/>
                <a:cs typeface="Calibri Light"/>
              </a:rPr>
              <a:t>ле</a:t>
            </a:r>
            <a:r>
              <a:rPr b="0" spc="-40" dirty="0">
                <a:solidFill>
                  <a:srgbClr val="2D5395"/>
                </a:solidFill>
                <a:latin typeface="Calibri Light"/>
                <a:cs typeface="Calibri Light"/>
              </a:rPr>
              <a:t>н</a:t>
            </a:r>
            <a:r>
              <a:rPr b="0" spc="-25" dirty="0">
                <a:solidFill>
                  <a:srgbClr val="2D5395"/>
                </a:solidFill>
                <a:latin typeface="Calibri Light"/>
                <a:cs typeface="Calibri Light"/>
              </a:rPr>
              <a:t>и</a:t>
            </a:r>
            <a:r>
              <a:rPr b="0" dirty="0">
                <a:solidFill>
                  <a:srgbClr val="2D5395"/>
                </a:solidFill>
                <a:latin typeface="Calibri Light"/>
                <a:cs typeface="Calibri Light"/>
              </a:rPr>
              <a:t>е</a:t>
            </a:r>
            <a:r>
              <a:rPr b="0" spc="-12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b="0" spc="-35" dirty="0">
                <a:solidFill>
                  <a:srgbClr val="2D5395"/>
                </a:solidFill>
                <a:latin typeface="Calibri Light"/>
                <a:cs typeface="Calibri Light"/>
              </a:rPr>
              <a:t>W</a:t>
            </a:r>
            <a:r>
              <a:rPr b="0" spc="-30" dirty="0">
                <a:solidFill>
                  <a:srgbClr val="2D5395"/>
                </a:solidFill>
                <a:latin typeface="Calibri Light"/>
                <a:cs typeface="Calibri Light"/>
              </a:rPr>
              <a:t>2</a:t>
            </a:r>
            <a:r>
              <a:rPr b="0" dirty="0">
                <a:solidFill>
                  <a:srgbClr val="2D5395"/>
                </a:solidFill>
                <a:latin typeface="Calibri Light"/>
                <a:cs typeface="Calibri Light"/>
              </a:rPr>
              <a:t>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0064" y="237743"/>
            <a:ext cx="716279" cy="6766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79589" y="1011174"/>
            <a:ext cx="440182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Скрепление </a:t>
            </a:r>
            <a:r>
              <a:rPr sz="2000" spc="5" dirty="0">
                <a:latin typeface="Calibri"/>
                <a:cs typeface="Calibri"/>
              </a:rPr>
              <a:t>W21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30" dirty="0">
                <a:latin typeface="Calibri"/>
                <a:cs typeface="Calibri"/>
              </a:rPr>
              <a:t>это </a:t>
            </a:r>
            <a:r>
              <a:rPr sz="2000" spc="-20" dirty="0">
                <a:latin typeface="Calibri"/>
                <a:cs typeface="Calibri"/>
              </a:rPr>
              <a:t>экологичность, </a:t>
            </a:r>
            <a:r>
              <a:rPr sz="2000" spc="-15" dirty="0">
                <a:latin typeface="Calibri"/>
                <a:cs typeface="Calibri"/>
              </a:rPr>
              <a:t> индивидуальные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решения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для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создания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</a:t>
            </a:r>
            <a:r>
              <a:rPr sz="2000" spc="-25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spc="-40" dirty="0">
                <a:latin typeface="Calibri"/>
                <a:cs typeface="Calibri"/>
              </a:rPr>
              <a:t>ж</a:t>
            </a:r>
            <a:r>
              <a:rPr sz="2000" spc="-50" dirty="0">
                <a:latin typeface="Calibri"/>
                <a:cs typeface="Calibri"/>
              </a:rPr>
              <a:t>е</a:t>
            </a:r>
            <a:r>
              <a:rPr sz="2000" spc="-15" dirty="0">
                <a:latin typeface="Calibri"/>
                <a:cs typeface="Calibri"/>
              </a:rPr>
              <a:t>л</a:t>
            </a:r>
            <a:r>
              <a:rPr sz="2000" spc="-20" dirty="0">
                <a:latin typeface="Calibri"/>
                <a:cs typeface="Calibri"/>
              </a:rPr>
              <a:t>ю</a:t>
            </a:r>
            <a:r>
              <a:rPr sz="2000" spc="-25" dirty="0">
                <a:latin typeface="Calibri"/>
                <a:cs typeface="Calibri"/>
              </a:rPr>
              <a:t>б</a:t>
            </a:r>
            <a:r>
              <a:rPr sz="2000" spc="-20" dirty="0">
                <a:latin typeface="Calibri"/>
                <a:cs typeface="Calibri"/>
              </a:rPr>
              <a:t>н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г</a:t>
            </a:r>
            <a:r>
              <a:rPr sz="2000" spc="-25" dirty="0">
                <a:latin typeface="Calibri"/>
                <a:cs typeface="Calibri"/>
              </a:rPr>
              <a:t>ор</a:t>
            </a:r>
            <a:r>
              <a:rPr sz="2000" spc="-85" dirty="0">
                <a:latin typeface="Calibri"/>
                <a:cs typeface="Calibri"/>
              </a:rPr>
              <a:t>о</a:t>
            </a:r>
            <a:r>
              <a:rPr sz="2000" spc="-55" dirty="0">
                <a:latin typeface="Calibri"/>
                <a:cs typeface="Calibri"/>
              </a:rPr>
              <a:t>д</a:t>
            </a:r>
            <a:r>
              <a:rPr sz="2000" spc="-20" dirty="0">
                <a:latin typeface="Calibri"/>
                <a:cs typeface="Calibri"/>
              </a:rPr>
              <a:t>с</a:t>
            </a:r>
            <a:r>
              <a:rPr sz="2000" spc="-55" dirty="0">
                <a:latin typeface="Calibri"/>
                <a:cs typeface="Calibri"/>
              </a:rPr>
              <a:t>к</a:t>
            </a:r>
            <a:r>
              <a:rPr sz="2000" spc="-2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й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ср</a:t>
            </a:r>
            <a:r>
              <a:rPr sz="2000" spc="-40" dirty="0">
                <a:latin typeface="Calibri"/>
                <a:cs typeface="Calibri"/>
              </a:rPr>
              <a:t>е</a:t>
            </a:r>
            <a:r>
              <a:rPr sz="2000" spc="-15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ы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38327" y="862583"/>
            <a:ext cx="3239770" cy="2054225"/>
            <a:chOff x="338327" y="862583"/>
            <a:chExt cx="3239770" cy="20542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471" y="871727"/>
              <a:ext cx="3221736" cy="20360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2899" y="867155"/>
              <a:ext cx="3230880" cy="2045335"/>
            </a:xfrm>
            <a:custGeom>
              <a:avLst/>
              <a:gdLst/>
              <a:ahLst/>
              <a:cxnLst/>
              <a:rect l="l" t="t" r="r" b="b"/>
              <a:pathLst>
                <a:path w="3230879" h="2045335">
                  <a:moveTo>
                    <a:pt x="0" y="2044827"/>
                  </a:moveTo>
                  <a:lnTo>
                    <a:pt x="3230626" y="2044827"/>
                  </a:lnTo>
                  <a:lnTo>
                    <a:pt x="3230626" y="0"/>
                  </a:lnTo>
                  <a:lnTo>
                    <a:pt x="0" y="0"/>
                  </a:lnTo>
                  <a:lnTo>
                    <a:pt x="0" y="2044827"/>
                  </a:lnTo>
                  <a:close/>
                </a:path>
              </a:pathLst>
            </a:custGeom>
            <a:ln w="9143">
              <a:solidFill>
                <a:srgbClr val="0070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7431" y="2935985"/>
            <a:ext cx="1470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Открыт</a:t>
            </a:r>
            <a:r>
              <a:rPr sz="1800" dirty="0">
                <a:latin typeface="Calibri"/>
                <a:cs typeface="Calibri"/>
              </a:rPr>
              <a:t>ый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путь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8327" y="3358896"/>
            <a:ext cx="3239770" cy="2368550"/>
            <a:chOff x="338327" y="3358896"/>
            <a:chExt cx="3239770" cy="23685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1" y="3368040"/>
              <a:ext cx="3221736" cy="23500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2899" y="3363468"/>
              <a:ext cx="3230880" cy="2359025"/>
            </a:xfrm>
            <a:custGeom>
              <a:avLst/>
              <a:gdLst/>
              <a:ahLst/>
              <a:cxnLst/>
              <a:rect l="l" t="t" r="r" b="b"/>
              <a:pathLst>
                <a:path w="3230879" h="2359025">
                  <a:moveTo>
                    <a:pt x="0" y="2359024"/>
                  </a:moveTo>
                  <a:lnTo>
                    <a:pt x="3230626" y="2359024"/>
                  </a:lnTo>
                  <a:lnTo>
                    <a:pt x="3230626" y="0"/>
                  </a:lnTo>
                  <a:lnTo>
                    <a:pt x="0" y="0"/>
                  </a:lnTo>
                  <a:lnTo>
                    <a:pt x="0" y="2359024"/>
                  </a:lnTo>
                  <a:close/>
                </a:path>
              </a:pathLst>
            </a:custGeom>
            <a:ln w="9144">
              <a:solidFill>
                <a:srgbClr val="0070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7431" y="5814466"/>
            <a:ext cx="1886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Calibri"/>
                <a:cs typeface="Calibri"/>
              </a:rPr>
              <a:t>Г</a:t>
            </a:r>
            <a:r>
              <a:rPr sz="1800" spc="-15" dirty="0">
                <a:latin typeface="Calibri"/>
                <a:cs typeface="Calibri"/>
              </a:rPr>
              <a:t>а</a:t>
            </a:r>
            <a:r>
              <a:rPr sz="1800" spc="-20" dirty="0">
                <a:latin typeface="Calibri"/>
                <a:cs typeface="Calibri"/>
              </a:rPr>
              <a:t>з</a:t>
            </a:r>
            <a:r>
              <a:rPr sz="1800" spc="-15" dirty="0">
                <a:latin typeface="Calibri"/>
                <a:cs typeface="Calibri"/>
              </a:rPr>
              <a:t>онно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покр</a:t>
            </a:r>
            <a:r>
              <a:rPr sz="1800" spc="5" dirty="0">
                <a:latin typeface="Calibri"/>
                <a:cs typeface="Calibri"/>
              </a:rPr>
              <a:t>ы</a:t>
            </a:r>
            <a:r>
              <a:rPr sz="1800" spc="-5" dirty="0">
                <a:latin typeface="Calibri"/>
                <a:cs typeface="Calibri"/>
              </a:rPr>
              <a:t>тие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85615" y="880872"/>
            <a:ext cx="3295015" cy="2020570"/>
            <a:chOff x="3785615" y="880872"/>
            <a:chExt cx="3295015" cy="202057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4759" y="890016"/>
              <a:ext cx="3276599" cy="20025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90187" y="885444"/>
              <a:ext cx="3286125" cy="2011680"/>
            </a:xfrm>
            <a:custGeom>
              <a:avLst/>
              <a:gdLst/>
              <a:ahLst/>
              <a:cxnLst/>
              <a:rect l="l" t="t" r="r" b="b"/>
              <a:pathLst>
                <a:path w="3286125" h="2011680">
                  <a:moveTo>
                    <a:pt x="0" y="2011426"/>
                  </a:moveTo>
                  <a:lnTo>
                    <a:pt x="3285744" y="2011426"/>
                  </a:lnTo>
                  <a:lnTo>
                    <a:pt x="3285744" y="0"/>
                  </a:lnTo>
                  <a:lnTo>
                    <a:pt x="0" y="0"/>
                  </a:lnTo>
                  <a:lnTo>
                    <a:pt x="0" y="2011426"/>
                  </a:lnTo>
                  <a:close/>
                </a:path>
              </a:pathLst>
            </a:custGeom>
            <a:ln w="9144">
              <a:solidFill>
                <a:srgbClr val="0070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75659" y="2935985"/>
            <a:ext cx="2245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А</a:t>
            </a:r>
            <a:r>
              <a:rPr sz="1800" spc="-2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ф</a:t>
            </a:r>
            <a:r>
              <a:rPr sz="1800" spc="-15" dirty="0">
                <a:latin typeface="Calibri"/>
                <a:cs typeface="Calibri"/>
              </a:rPr>
              <a:t>а</a:t>
            </a:r>
            <a:r>
              <a:rPr sz="1800" spc="-10" dirty="0">
                <a:latin typeface="Calibri"/>
                <a:cs typeface="Calibri"/>
              </a:rPr>
              <a:t>л</a:t>
            </a:r>
            <a:r>
              <a:rPr sz="1800" spc="-90" dirty="0">
                <a:latin typeface="Calibri"/>
                <a:cs typeface="Calibri"/>
              </a:rPr>
              <a:t>ь</a:t>
            </a:r>
            <a:r>
              <a:rPr sz="1800" spc="-40" dirty="0">
                <a:latin typeface="Calibri"/>
                <a:cs typeface="Calibri"/>
              </a:rPr>
              <a:t>т</a:t>
            </a:r>
            <a:r>
              <a:rPr sz="1800" spc="-15" dirty="0">
                <a:latin typeface="Calibri"/>
                <a:cs typeface="Calibri"/>
              </a:rPr>
              <a:t>ово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покр</a:t>
            </a:r>
            <a:r>
              <a:rPr sz="1800" spc="5" dirty="0">
                <a:latin typeface="Calibri"/>
                <a:cs typeface="Calibri"/>
              </a:rPr>
              <a:t>ы</a:t>
            </a:r>
            <a:r>
              <a:rPr sz="1800" spc="-5" dirty="0">
                <a:latin typeface="Calibri"/>
                <a:cs typeface="Calibri"/>
              </a:rPr>
              <a:t>тие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00855" y="3358896"/>
            <a:ext cx="3295015" cy="2368550"/>
            <a:chOff x="3800855" y="3358896"/>
            <a:chExt cx="3295015" cy="236855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9999" y="3368040"/>
              <a:ext cx="3276600" cy="23500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05427" y="3363468"/>
              <a:ext cx="3286125" cy="2359025"/>
            </a:xfrm>
            <a:custGeom>
              <a:avLst/>
              <a:gdLst/>
              <a:ahLst/>
              <a:cxnLst/>
              <a:rect l="l" t="t" r="r" b="b"/>
              <a:pathLst>
                <a:path w="3286125" h="2359025">
                  <a:moveTo>
                    <a:pt x="0" y="2359024"/>
                  </a:moveTo>
                  <a:lnTo>
                    <a:pt x="3285744" y="2359024"/>
                  </a:lnTo>
                  <a:lnTo>
                    <a:pt x="3285744" y="0"/>
                  </a:lnTo>
                  <a:lnTo>
                    <a:pt x="0" y="0"/>
                  </a:lnTo>
                  <a:lnTo>
                    <a:pt x="0" y="2359024"/>
                  </a:lnTo>
                  <a:close/>
                </a:path>
              </a:pathLst>
            </a:custGeom>
            <a:ln w="9143">
              <a:solidFill>
                <a:srgbClr val="0070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843909" y="5796483"/>
            <a:ext cx="971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Б</a:t>
            </a:r>
            <a:r>
              <a:rPr sz="1800" spc="-25" dirty="0">
                <a:latin typeface="Calibri"/>
                <a:cs typeface="Calibri"/>
              </a:rPr>
              <a:t>ру</a:t>
            </a:r>
            <a:r>
              <a:rPr sz="1800" spc="-20" dirty="0">
                <a:latin typeface="Calibri"/>
                <a:cs typeface="Calibri"/>
              </a:rPr>
              <a:t>сч</a:t>
            </a:r>
            <a:r>
              <a:rPr sz="1800" spc="-15" dirty="0">
                <a:latin typeface="Calibri"/>
                <a:cs typeface="Calibri"/>
              </a:rPr>
              <a:t>ат</a:t>
            </a:r>
            <a:r>
              <a:rPr sz="1800" spc="-3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4528" y="2042160"/>
            <a:ext cx="3218687" cy="205435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379589" y="4188967"/>
            <a:ext cx="433768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На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данный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момент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система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скреплений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W21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уложена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успешно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работает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трамвайных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путях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lang="ru-RU" sz="2000" dirty="0">
                <a:latin typeface="Calibri"/>
                <a:cs typeface="Calibri"/>
              </a:rPr>
              <a:t>Москве, </a:t>
            </a:r>
            <a:r>
              <a:rPr sz="2000" spc="-25" dirty="0" err="1">
                <a:latin typeface="Calibri"/>
                <a:cs typeface="Calibri"/>
              </a:rPr>
              <a:t>Волгограде</a:t>
            </a:r>
            <a:r>
              <a:rPr sz="2000" spc="-25" dirty="0">
                <a:latin typeface="Calibri"/>
                <a:cs typeface="Calibri"/>
              </a:rPr>
              <a:t>,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Краснодаре</a:t>
            </a:r>
            <a:r>
              <a:rPr sz="2000" spc="-20" dirty="0">
                <a:latin typeface="Calibri"/>
                <a:cs typeface="Calibri"/>
              </a:rPr>
              <a:t>,</a:t>
            </a:r>
            <a:r>
              <a:rPr lang="ru-RU" sz="2000" spc="-20" dirty="0">
                <a:latin typeface="Calibri"/>
                <a:cs typeface="Calibri"/>
              </a:rPr>
              <a:t> Ростове-на-Дону, 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Таганроге,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Туле,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Кемерове, </a:t>
            </a:r>
            <a:r>
              <a:rPr sz="2000" spc="-15" dirty="0">
                <a:latin typeface="Calibri"/>
                <a:cs typeface="Calibri"/>
              </a:rPr>
              <a:t> Санкт-Петербурге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Саратове.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99" y="133299"/>
            <a:ext cx="788670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0" spc="-15" dirty="0" err="1">
                <a:solidFill>
                  <a:srgbClr val="2D5395"/>
                </a:solidFill>
                <a:latin typeface="Calibri Light"/>
                <a:cs typeface="Calibri Light"/>
              </a:rPr>
              <a:t>Подшпальная</a:t>
            </a:r>
            <a:r>
              <a:rPr lang="ru-RU" b="0" spc="-15" dirty="0">
                <a:solidFill>
                  <a:srgbClr val="2D5395"/>
                </a:solidFill>
                <a:latin typeface="Calibri Light"/>
                <a:cs typeface="Calibri Light"/>
              </a:rPr>
              <a:t> прокладка (ПШП)</a:t>
            </a:r>
            <a:endParaRPr lang="en-US" b="0" dirty="0">
              <a:solidFill>
                <a:srgbClr val="2D5395"/>
              </a:solidFill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0064" y="237743"/>
            <a:ext cx="716279" cy="6766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2899" y="1011174"/>
            <a:ext cx="11438510" cy="87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225">
              <a:lnSpc>
                <a:spcPts val="2280"/>
              </a:lnSpc>
              <a:spcBef>
                <a:spcPts val="114"/>
              </a:spcBef>
            </a:pPr>
            <a:r>
              <a:rPr lang="ru-RU" sz="2000" spc="-10" dirty="0">
                <a:latin typeface="Calibri"/>
                <a:cs typeface="Calibri"/>
              </a:rPr>
              <a:t>ПШП – это упругие прокладки, изготавливаемые из полиуретановой смеси</a:t>
            </a:r>
          </a:p>
          <a:p>
            <a:pPr marL="12700">
              <a:lnSpc>
                <a:spcPts val="2160"/>
              </a:lnSpc>
            </a:pPr>
            <a:r>
              <a:rPr lang="ru-RU" sz="2000" spc="-10" dirty="0">
                <a:latin typeface="Calibri"/>
                <a:cs typeface="Calibri"/>
              </a:rPr>
              <a:t> компонентов марки «РПК ПШП», предназначенные для монтажа на основание шпал и брусьев     стрелочных переводов.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57800" y="1959235"/>
            <a:ext cx="221082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Calibri"/>
                <a:cs typeface="Calibri"/>
              </a:rPr>
              <a:t>Типы ПШП 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3" name="object 8">
            <a:extLst>
              <a:ext uri="{FF2B5EF4-FFF2-40B4-BE49-F238E27FC236}">
                <a16:creationId xmlns:a16="http://schemas.microsoft.com/office/drawing/2014/main" id="{97F21F09-D714-E74E-F73D-EE061D337B92}"/>
              </a:ext>
            </a:extLst>
          </p:cNvPr>
          <p:cNvGrpSpPr/>
          <p:nvPr/>
        </p:nvGrpSpPr>
        <p:grpSpPr>
          <a:xfrm>
            <a:off x="850391" y="2811780"/>
            <a:ext cx="9944100" cy="1677924"/>
            <a:chOff x="850391" y="2811780"/>
            <a:chExt cx="9944100" cy="1677924"/>
          </a:xfrm>
        </p:grpSpPr>
        <p:pic>
          <p:nvPicPr>
            <p:cNvPr id="25" name="object 10">
              <a:extLst>
                <a:ext uri="{FF2B5EF4-FFF2-40B4-BE49-F238E27FC236}">
                  <a16:creationId xmlns:a16="http://schemas.microsoft.com/office/drawing/2014/main" id="{CEBCAF08-B089-A14C-A4D8-7949579D4A1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391" y="2811780"/>
              <a:ext cx="4791456" cy="1677924"/>
            </a:xfrm>
            <a:prstGeom prst="rect">
              <a:avLst/>
            </a:prstGeom>
          </p:spPr>
        </p:pic>
        <p:pic>
          <p:nvPicPr>
            <p:cNvPr id="27" name="object 12">
              <a:extLst>
                <a:ext uri="{FF2B5EF4-FFF2-40B4-BE49-F238E27FC236}">
                  <a16:creationId xmlns:a16="http://schemas.microsoft.com/office/drawing/2014/main" id="{46C253A4-2C5F-3A55-1F37-05F4356AC25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4163" y="2811780"/>
              <a:ext cx="4910328" cy="1677924"/>
            </a:xfrm>
            <a:prstGeom prst="rect">
              <a:avLst/>
            </a:prstGeom>
          </p:spPr>
        </p:pic>
      </p:grpSp>
      <p:sp>
        <p:nvSpPr>
          <p:cNvPr id="29" name="object 16">
            <a:extLst>
              <a:ext uri="{FF2B5EF4-FFF2-40B4-BE49-F238E27FC236}">
                <a16:creationId xmlns:a16="http://schemas.microsoft.com/office/drawing/2014/main" id="{7E26824A-7F9E-00C7-71A0-8F1F10CA04E8}"/>
              </a:ext>
            </a:extLst>
          </p:cNvPr>
          <p:cNvSpPr txBox="1"/>
          <p:nvPr/>
        </p:nvSpPr>
        <p:spPr>
          <a:xfrm>
            <a:off x="2723197" y="2430052"/>
            <a:ext cx="2245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Calibri"/>
                <a:cs typeface="Calibri"/>
              </a:rPr>
              <a:t>ЦП 591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1581F6C1-48C3-1C16-00A6-9732E970B42E}"/>
              </a:ext>
            </a:extLst>
          </p:cNvPr>
          <p:cNvSpPr txBox="1"/>
          <p:nvPr/>
        </p:nvSpPr>
        <p:spPr>
          <a:xfrm>
            <a:off x="7855545" y="2456193"/>
            <a:ext cx="2245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Calibri"/>
                <a:cs typeface="Calibri"/>
              </a:rPr>
              <a:t>ЦП 613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12FC11-3DDA-1C7F-DCE7-8C2CDCA5D72C}"/>
              </a:ext>
            </a:extLst>
          </p:cNvPr>
          <p:cNvSpPr txBox="1"/>
          <p:nvPr/>
        </p:nvSpPr>
        <p:spPr>
          <a:xfrm>
            <a:off x="265749" y="4599046"/>
            <a:ext cx="6097464" cy="94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800" spc="10" dirty="0">
                <a:solidFill>
                  <a:srgbClr val="03172F"/>
                </a:solidFill>
                <a:cs typeface="Tahoma"/>
              </a:rPr>
              <a:t>неинтегрируемая,</a:t>
            </a:r>
            <a:endParaRPr lang="ru-RU" sz="1800" dirty="0"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ru-RU" sz="1800" spc="25" dirty="0">
                <a:solidFill>
                  <a:srgbClr val="03172F"/>
                </a:solidFill>
                <a:cs typeface="Tahoma"/>
              </a:rPr>
              <a:t>монтируется</a:t>
            </a:r>
            <a:r>
              <a:rPr lang="ru-RU" sz="1800" spc="10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1800" spc="20" dirty="0">
                <a:solidFill>
                  <a:srgbClr val="03172F"/>
                </a:solidFill>
                <a:cs typeface="Tahoma"/>
              </a:rPr>
              <a:t>на</a:t>
            </a:r>
            <a:r>
              <a:rPr lang="ru-RU" sz="1800" spc="35" dirty="0">
                <a:solidFill>
                  <a:srgbClr val="03172F"/>
                </a:solidFill>
                <a:cs typeface="Tahoma"/>
              </a:rPr>
              <a:t> участках</a:t>
            </a:r>
            <a:r>
              <a:rPr lang="ru-RU" sz="1800" spc="8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1800" spc="-5" dirty="0">
                <a:solidFill>
                  <a:srgbClr val="03172F"/>
                </a:solidFill>
                <a:cs typeface="Tahoma"/>
              </a:rPr>
              <a:t>по </a:t>
            </a:r>
            <a:r>
              <a:rPr lang="ru-RU" sz="1800" spc="-30" dirty="0">
                <a:solidFill>
                  <a:srgbClr val="03172F"/>
                </a:solidFill>
                <a:cs typeface="Tahoma"/>
              </a:rPr>
              <a:t>технологии</a:t>
            </a:r>
            <a:endParaRPr lang="ru-RU" sz="1800" dirty="0"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50"/>
              </a:spcBef>
            </a:pPr>
            <a:r>
              <a:rPr lang="ru-RU" sz="1800" spc="-30" dirty="0">
                <a:solidFill>
                  <a:srgbClr val="03172F"/>
                </a:solidFill>
                <a:cs typeface="Tahoma"/>
              </a:rPr>
              <a:t>производителя</a:t>
            </a:r>
            <a:endParaRPr lang="ru-RU" sz="1800" dirty="0">
              <a:cs typeface="Tahom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19043-0E31-3390-2DF0-9340054280FA}"/>
              </a:ext>
            </a:extLst>
          </p:cNvPr>
          <p:cNvSpPr txBox="1"/>
          <p:nvPr/>
        </p:nvSpPr>
        <p:spPr>
          <a:xfrm>
            <a:off x="5290595" y="4599046"/>
            <a:ext cx="6097464" cy="94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35"/>
              </a:spcBef>
            </a:pPr>
            <a:r>
              <a:rPr lang="ru-RU" sz="1800" spc="5" dirty="0">
                <a:solidFill>
                  <a:srgbClr val="03172F"/>
                </a:solidFill>
                <a:cs typeface="Tahoma"/>
              </a:rPr>
              <a:t>интегрируемая,</a:t>
            </a:r>
            <a:endParaRPr lang="ru-RU" sz="1800" dirty="0"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ru-RU" sz="1800" spc="25" dirty="0">
                <a:solidFill>
                  <a:srgbClr val="03172F"/>
                </a:solidFill>
                <a:cs typeface="Tahoma"/>
              </a:rPr>
              <a:t>монтируется</a:t>
            </a:r>
            <a:r>
              <a:rPr lang="ru-RU" sz="1800" spc="12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1800" spc="20" dirty="0">
                <a:solidFill>
                  <a:srgbClr val="03172F"/>
                </a:solidFill>
                <a:cs typeface="Tahoma"/>
              </a:rPr>
              <a:t>на</a:t>
            </a:r>
            <a:r>
              <a:rPr lang="ru-RU" sz="1800" spc="4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1800" spc="-25" dirty="0">
                <a:solidFill>
                  <a:srgbClr val="03172F"/>
                </a:solidFill>
                <a:cs typeface="Tahoma"/>
              </a:rPr>
              <a:t>шпальном</a:t>
            </a:r>
            <a:r>
              <a:rPr lang="ru-RU" sz="1800" spc="14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1800" spc="15" dirty="0">
                <a:solidFill>
                  <a:srgbClr val="03172F"/>
                </a:solidFill>
                <a:cs typeface="Tahoma"/>
              </a:rPr>
              <a:t>заводе</a:t>
            </a:r>
            <a:r>
              <a:rPr lang="ru-RU" sz="1800" spc="47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1800" spc="-95" dirty="0">
                <a:solidFill>
                  <a:srgbClr val="03172F"/>
                </a:solidFill>
                <a:cs typeface="Tahoma"/>
              </a:rPr>
              <a:t>в</a:t>
            </a:r>
            <a:r>
              <a:rPr lang="ru-RU" sz="1800" spc="3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1800" spc="-20" dirty="0">
                <a:solidFill>
                  <a:srgbClr val="03172F"/>
                </a:solidFill>
                <a:cs typeface="Tahoma"/>
              </a:rPr>
              <a:t>шпалу</a:t>
            </a:r>
            <a:endParaRPr lang="ru-RU" sz="1800" dirty="0">
              <a:cs typeface="Tahoma"/>
            </a:endParaRPr>
          </a:p>
          <a:p>
            <a:pPr marL="71120" algn="ctr">
              <a:lnSpc>
                <a:spcPct val="100000"/>
              </a:lnSpc>
              <a:spcBef>
                <a:spcPts val="50"/>
              </a:spcBef>
            </a:pPr>
            <a:r>
              <a:rPr lang="ru-RU" sz="1800" spc="-5" dirty="0">
                <a:solidFill>
                  <a:srgbClr val="03172F"/>
                </a:solidFill>
                <a:cs typeface="Tahoma"/>
              </a:rPr>
              <a:t>по</a:t>
            </a:r>
            <a:r>
              <a:rPr lang="ru-RU" sz="1800" spc="3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1800" spc="-30" dirty="0">
                <a:solidFill>
                  <a:srgbClr val="03172F"/>
                </a:solidFill>
                <a:cs typeface="Tahoma"/>
              </a:rPr>
              <a:t>технологии</a:t>
            </a:r>
            <a:r>
              <a:rPr lang="ru-RU" sz="1800" spc="10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1800" spc="-25" dirty="0">
                <a:solidFill>
                  <a:srgbClr val="03172F"/>
                </a:solidFill>
                <a:cs typeface="Tahoma"/>
              </a:rPr>
              <a:t>производителя</a:t>
            </a:r>
            <a:endParaRPr lang="ru-RU" sz="18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735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99" y="133299"/>
            <a:ext cx="788670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0" spc="-15" dirty="0">
                <a:solidFill>
                  <a:srgbClr val="2D5395"/>
                </a:solidFill>
                <a:latin typeface="Calibri Light"/>
                <a:cs typeface="Calibri Light"/>
              </a:rPr>
              <a:t>Принципы работы ПШП</a:t>
            </a:r>
            <a:endParaRPr lang="en-US" b="0" dirty="0">
              <a:solidFill>
                <a:srgbClr val="2D5395"/>
              </a:solidFill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0064" y="237743"/>
            <a:ext cx="716279" cy="6766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2899" y="1011174"/>
            <a:ext cx="11438510" cy="3232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110"/>
              </a:spcBef>
              <a:buFont typeface="Arial" panose="020B0604020202020204" pitchFamily="34" charset="0"/>
              <a:buChar char="•"/>
            </a:pPr>
            <a:r>
              <a:rPr lang="ru-RU" sz="2000" spc="35" dirty="0">
                <a:solidFill>
                  <a:srgbClr val="03172F"/>
                </a:solidFill>
                <a:cs typeface="Tahoma"/>
              </a:rPr>
              <a:t>Снижение	нагрузки от шпал за счет её распределения</a:t>
            </a:r>
          </a:p>
          <a:p>
            <a:pPr marL="12700">
              <a:spcBef>
                <a:spcPts val="1110"/>
              </a:spcBef>
            </a:pPr>
            <a:r>
              <a:rPr lang="ru-RU" sz="2000" spc="60" dirty="0">
                <a:solidFill>
                  <a:srgbClr val="03172F"/>
                </a:solidFill>
                <a:cs typeface="Tahoma"/>
              </a:rPr>
              <a:t>Осевые</a:t>
            </a:r>
            <a:r>
              <a:rPr lang="ru-RU" sz="2000" spc="229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-25" dirty="0">
                <a:solidFill>
                  <a:srgbClr val="03172F"/>
                </a:solidFill>
                <a:cs typeface="Tahoma"/>
              </a:rPr>
              <a:t>нагрузки</a:t>
            </a:r>
            <a:r>
              <a:rPr lang="ru-RU" sz="2000" spc="229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35" dirty="0">
                <a:solidFill>
                  <a:srgbClr val="03172F"/>
                </a:solidFill>
                <a:cs typeface="Tahoma"/>
              </a:rPr>
              <a:t>распределяются</a:t>
            </a:r>
            <a:r>
              <a:rPr lang="ru-RU" sz="2000" spc="25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20" dirty="0">
                <a:solidFill>
                  <a:srgbClr val="03172F"/>
                </a:solidFill>
                <a:cs typeface="Tahoma"/>
              </a:rPr>
              <a:t>на</a:t>
            </a:r>
            <a:r>
              <a:rPr lang="ru-RU" sz="2000" spc="19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15" dirty="0">
                <a:solidFill>
                  <a:srgbClr val="03172F"/>
                </a:solidFill>
                <a:cs typeface="Tahoma"/>
              </a:rPr>
              <a:t>большее</a:t>
            </a:r>
            <a:r>
              <a:rPr lang="ru-RU" sz="2000" spc="20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10" dirty="0">
                <a:solidFill>
                  <a:srgbClr val="03172F"/>
                </a:solidFill>
                <a:cs typeface="Tahoma"/>
              </a:rPr>
              <a:t>количество</a:t>
            </a:r>
            <a:r>
              <a:rPr lang="ru-RU" sz="2000" spc="18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-15" dirty="0">
                <a:solidFill>
                  <a:srgbClr val="03172F"/>
                </a:solidFill>
                <a:cs typeface="Tahoma"/>
              </a:rPr>
              <a:t>шпал.</a:t>
            </a:r>
            <a:r>
              <a:rPr lang="ru-RU" sz="2000" spc="18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dirty="0">
                <a:solidFill>
                  <a:srgbClr val="03172F"/>
                </a:solidFill>
                <a:cs typeface="Tahoma"/>
              </a:rPr>
              <a:t>Что</a:t>
            </a:r>
            <a:r>
              <a:rPr lang="ru-RU" sz="2000" spc="19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40" dirty="0">
                <a:solidFill>
                  <a:srgbClr val="03172F"/>
                </a:solidFill>
                <a:cs typeface="Tahoma"/>
              </a:rPr>
              <a:t>уменьшает</a:t>
            </a:r>
            <a:r>
              <a:rPr lang="ru-RU" sz="2000" spc="24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40" dirty="0">
                <a:solidFill>
                  <a:srgbClr val="03172F"/>
                </a:solidFill>
                <a:cs typeface="Tahoma"/>
              </a:rPr>
              <a:t>среднюю</a:t>
            </a:r>
            <a:r>
              <a:rPr lang="ru-RU" sz="2000" spc="24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-20" dirty="0">
                <a:solidFill>
                  <a:srgbClr val="03172F"/>
                </a:solidFill>
                <a:cs typeface="Tahoma"/>
              </a:rPr>
              <a:t>нагрузку</a:t>
            </a:r>
            <a:r>
              <a:rPr lang="ru-RU" sz="2000" spc="26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15" dirty="0">
                <a:solidFill>
                  <a:srgbClr val="03172F"/>
                </a:solidFill>
                <a:cs typeface="Tahoma"/>
              </a:rPr>
              <a:t>на </a:t>
            </a:r>
            <a:r>
              <a:rPr lang="ru-RU" sz="2000" spc="30" dirty="0">
                <a:solidFill>
                  <a:srgbClr val="03172F"/>
                </a:solidFill>
                <a:cs typeface="Tahoma"/>
              </a:rPr>
              <a:t>балласт</a:t>
            </a:r>
            <a:r>
              <a:rPr lang="ru-RU" sz="2000" spc="5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-60" dirty="0">
                <a:solidFill>
                  <a:srgbClr val="03172F"/>
                </a:solidFill>
                <a:cs typeface="Tahoma"/>
              </a:rPr>
              <a:t>и</a:t>
            </a:r>
            <a:r>
              <a:rPr lang="ru-RU" sz="2000" spc="2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-10" dirty="0">
                <a:solidFill>
                  <a:srgbClr val="03172F"/>
                </a:solidFill>
                <a:cs typeface="Tahoma"/>
              </a:rPr>
              <a:t>земельное</a:t>
            </a:r>
            <a:r>
              <a:rPr lang="ru-RU" sz="2000" spc="10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-15" dirty="0">
                <a:solidFill>
                  <a:srgbClr val="03172F"/>
                </a:solidFill>
                <a:cs typeface="Tahoma"/>
              </a:rPr>
              <a:t>полотно;</a:t>
            </a:r>
            <a:endParaRPr lang="ru-RU" sz="2000" dirty="0">
              <a:cs typeface="Tahoma"/>
            </a:endParaRPr>
          </a:p>
          <a:p>
            <a:pPr marL="377190" indent="-3429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377190" algn="l"/>
                <a:tab pos="378460" algn="l"/>
                <a:tab pos="1795145" algn="l"/>
                <a:tab pos="2934335" algn="l"/>
                <a:tab pos="4301490" algn="l"/>
                <a:tab pos="4621530" algn="l"/>
                <a:tab pos="6313805" algn="l"/>
                <a:tab pos="8079740" algn="l"/>
                <a:tab pos="10160635" algn="l"/>
                <a:tab pos="10819130" algn="l"/>
              </a:tabLst>
            </a:pPr>
            <a:r>
              <a:rPr lang="ru-RU" sz="2000" spc="55" dirty="0">
                <a:solidFill>
                  <a:srgbClr val="03172F"/>
                </a:solidFill>
                <a:cs typeface="Tahoma"/>
              </a:rPr>
              <a:t>     Снижение прямых	вибраций	и	уменьшение	воздействия	динамических	сил	на</a:t>
            </a:r>
          </a:p>
          <a:p>
            <a:pPr marL="377825">
              <a:lnSpc>
                <a:spcPct val="100000"/>
              </a:lnSpc>
            </a:pPr>
            <a:r>
              <a:rPr lang="ru-RU" sz="2000" spc="55" dirty="0" err="1">
                <a:solidFill>
                  <a:srgbClr val="03172F"/>
                </a:solidFill>
                <a:cs typeface="Tahoma"/>
              </a:rPr>
              <a:t>балласт.</a:t>
            </a:r>
            <a:r>
              <a:rPr lang="ru-RU" sz="2000" spc="-55" dirty="0" err="1">
                <a:solidFill>
                  <a:srgbClr val="FFFFFF"/>
                </a:solidFill>
                <a:cs typeface="Tahoma"/>
              </a:rPr>
              <a:t>ДИ</a:t>
            </a:r>
            <a:r>
              <a:rPr lang="ru-RU" sz="2000" spc="-70" dirty="0">
                <a:solidFill>
                  <a:srgbClr val="FFFFFF"/>
                </a:solidFill>
                <a:cs typeface="Tahoma"/>
              </a:rPr>
              <a:t> </a:t>
            </a:r>
            <a:r>
              <a:rPr lang="ru-RU" sz="2000" spc="-110" dirty="0">
                <a:solidFill>
                  <a:srgbClr val="FFFFFF"/>
                </a:solidFill>
                <a:cs typeface="Tahoma"/>
              </a:rPr>
              <a:t>КОНТАКТА</a:t>
            </a:r>
            <a:r>
              <a:rPr lang="ru-RU" sz="2000" spc="-20" dirty="0">
                <a:solidFill>
                  <a:srgbClr val="FFFFFF"/>
                </a:solidFill>
                <a:cs typeface="Tahoma"/>
              </a:rPr>
              <a:t> </a:t>
            </a:r>
            <a:r>
              <a:rPr lang="ru-RU" sz="2000" spc="200" dirty="0">
                <a:solidFill>
                  <a:srgbClr val="FFFFFF"/>
                </a:solidFill>
                <a:cs typeface="Tahoma"/>
              </a:rPr>
              <a:t>С</a:t>
            </a:r>
            <a:r>
              <a:rPr lang="ru-RU" sz="2000" spc="-20" dirty="0">
                <a:solidFill>
                  <a:srgbClr val="FFFFFF"/>
                </a:solidFill>
                <a:cs typeface="Tahoma"/>
              </a:rPr>
              <a:t> </a:t>
            </a:r>
            <a:r>
              <a:rPr lang="ru-RU" sz="2000" spc="-185" dirty="0">
                <a:solidFill>
                  <a:srgbClr val="FFFFFF"/>
                </a:solidFill>
                <a:cs typeface="Tahoma"/>
              </a:rPr>
              <a:t>ПШП</a:t>
            </a:r>
            <a:r>
              <a:rPr lang="ru-RU" sz="2000" spc="-25" dirty="0">
                <a:solidFill>
                  <a:srgbClr val="FFFFFF"/>
                </a:solidFill>
                <a:cs typeface="Tahoma"/>
              </a:rPr>
              <a:t> </a:t>
            </a:r>
            <a:r>
              <a:rPr lang="ru-RU" sz="2000" spc="-80" dirty="0">
                <a:solidFill>
                  <a:srgbClr val="FFFFFF"/>
                </a:solidFill>
                <a:cs typeface="Tahoma"/>
              </a:rPr>
              <a:t>МЕЖДУ</a:t>
            </a:r>
            <a:r>
              <a:rPr lang="ru-RU" sz="2000" spc="-60" dirty="0">
                <a:solidFill>
                  <a:srgbClr val="FFFFFF"/>
                </a:solidFill>
                <a:cs typeface="Tahoma"/>
              </a:rPr>
              <a:t> </a:t>
            </a:r>
            <a:r>
              <a:rPr lang="ru-RU" sz="2000" spc="-40" dirty="0">
                <a:solidFill>
                  <a:srgbClr val="FFFFFF"/>
                </a:solidFill>
                <a:cs typeface="Tahoma"/>
              </a:rPr>
              <a:t>БАЛЛАСТОМ</a:t>
            </a:r>
            <a:r>
              <a:rPr lang="ru-RU" sz="2000" spc="-20" dirty="0">
                <a:solidFill>
                  <a:srgbClr val="FFFFFF"/>
                </a:solidFill>
                <a:cs typeface="Tahoma"/>
              </a:rPr>
              <a:t> </a:t>
            </a:r>
            <a:r>
              <a:rPr lang="ru-RU" sz="2000" spc="-160" dirty="0">
                <a:solidFill>
                  <a:srgbClr val="FFFFFF"/>
                </a:solidFill>
                <a:cs typeface="Tahoma"/>
              </a:rPr>
              <a:t>И</a:t>
            </a:r>
            <a:r>
              <a:rPr lang="ru-RU" sz="2000" dirty="0">
                <a:solidFill>
                  <a:srgbClr val="FFFFFF"/>
                </a:solidFill>
                <a:cs typeface="Tahoma"/>
              </a:rPr>
              <a:t> </a:t>
            </a:r>
            <a:r>
              <a:rPr lang="ru-RU" sz="2000" spc="-80" dirty="0">
                <a:solidFill>
                  <a:srgbClr val="FFFFFF"/>
                </a:solidFill>
                <a:cs typeface="Tahoma"/>
              </a:rPr>
              <a:t>ШПАЛОЙ</a:t>
            </a:r>
            <a:endParaRPr lang="ru-RU" sz="2000" dirty="0">
              <a:cs typeface="Tahoma"/>
            </a:endParaRPr>
          </a:p>
          <a:p>
            <a:pPr marL="399415" marR="5080" indent="-342900" algn="just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ru-RU" sz="2000" spc="45" dirty="0">
                <a:solidFill>
                  <a:srgbClr val="03172F"/>
                </a:solidFill>
                <a:cs typeface="Tahoma"/>
              </a:rPr>
              <a:t>Увеличение площади контакта с </a:t>
            </a:r>
            <a:r>
              <a:rPr lang="ru-RU" sz="2000" spc="45" dirty="0" err="1">
                <a:solidFill>
                  <a:srgbClr val="03172F"/>
                </a:solidFill>
                <a:cs typeface="Tahoma"/>
              </a:rPr>
              <a:t>пшп</a:t>
            </a:r>
            <a:r>
              <a:rPr lang="ru-RU" sz="2000" spc="45" dirty="0">
                <a:solidFill>
                  <a:srgbClr val="03172F"/>
                </a:solidFill>
                <a:cs typeface="Tahoma"/>
              </a:rPr>
              <a:t> между балластом и шпалой</a:t>
            </a:r>
          </a:p>
          <a:p>
            <a:pPr marL="56515" marR="5080" algn="just">
              <a:spcBef>
                <a:spcPts val="765"/>
              </a:spcBef>
            </a:pPr>
            <a:r>
              <a:rPr lang="ru-RU" sz="2000" spc="45" dirty="0">
                <a:solidFill>
                  <a:srgbClr val="03172F"/>
                </a:solidFill>
                <a:cs typeface="Tahoma"/>
              </a:rPr>
              <a:t>Достигается</a:t>
            </a:r>
            <a:r>
              <a:rPr lang="ru-RU" sz="2000" spc="5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30" dirty="0">
                <a:solidFill>
                  <a:srgbClr val="03172F"/>
                </a:solidFill>
                <a:cs typeface="Tahoma"/>
              </a:rPr>
              <a:t>за</a:t>
            </a:r>
            <a:r>
              <a:rPr lang="ru-RU" sz="2000" spc="3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60" dirty="0">
                <a:solidFill>
                  <a:srgbClr val="03172F"/>
                </a:solidFill>
                <a:cs typeface="Tahoma"/>
              </a:rPr>
              <a:t>счет</a:t>
            </a:r>
            <a:r>
              <a:rPr lang="ru-RU" sz="2000" spc="6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-45" dirty="0">
                <a:solidFill>
                  <a:srgbClr val="03172F"/>
                </a:solidFill>
                <a:cs typeface="Tahoma"/>
              </a:rPr>
              <a:t>уникальных</a:t>
            </a:r>
            <a:r>
              <a:rPr lang="ru-RU" sz="2000" spc="-4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40" dirty="0">
                <a:solidFill>
                  <a:srgbClr val="03172F"/>
                </a:solidFill>
                <a:cs typeface="Tahoma"/>
              </a:rPr>
              <a:t>свойств</a:t>
            </a:r>
            <a:r>
              <a:rPr lang="ru-RU" sz="2000" spc="4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5" dirty="0">
                <a:solidFill>
                  <a:srgbClr val="03172F"/>
                </a:solidFill>
                <a:cs typeface="Tahoma"/>
              </a:rPr>
              <a:t>полиуретанового</a:t>
            </a:r>
            <a:r>
              <a:rPr lang="ru-RU" sz="2000" spc="1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85" dirty="0">
                <a:solidFill>
                  <a:srgbClr val="03172F"/>
                </a:solidFill>
                <a:cs typeface="Tahoma"/>
              </a:rPr>
              <a:t>эластомера</a:t>
            </a:r>
            <a:r>
              <a:rPr lang="ru-RU" sz="2000" spc="9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-170" dirty="0">
                <a:solidFill>
                  <a:srgbClr val="03172F"/>
                </a:solidFill>
                <a:cs typeface="Tahoma"/>
              </a:rPr>
              <a:t>«РПК</a:t>
            </a:r>
            <a:r>
              <a:rPr lang="ru-RU" sz="2000" spc="114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-150" dirty="0">
                <a:solidFill>
                  <a:srgbClr val="03172F"/>
                </a:solidFill>
                <a:cs typeface="Tahoma"/>
              </a:rPr>
              <a:t>ПШП»,</a:t>
            </a:r>
            <a:r>
              <a:rPr lang="ru-RU" sz="2000" spc="-14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dirty="0">
                <a:solidFill>
                  <a:srgbClr val="03172F"/>
                </a:solidFill>
                <a:cs typeface="Tahoma"/>
              </a:rPr>
              <a:t>используемого </a:t>
            </a:r>
            <a:r>
              <a:rPr lang="ru-RU" sz="2000" spc="5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15" dirty="0">
                <a:solidFill>
                  <a:srgbClr val="03172F"/>
                </a:solidFill>
                <a:cs typeface="Tahoma"/>
              </a:rPr>
              <a:t>производстве </a:t>
            </a:r>
            <a:r>
              <a:rPr lang="ru-RU" sz="2000" spc="-105" dirty="0">
                <a:solidFill>
                  <a:srgbClr val="03172F"/>
                </a:solidFill>
                <a:cs typeface="Tahoma"/>
              </a:rPr>
              <a:t>ПШП. </a:t>
            </a:r>
            <a:r>
              <a:rPr lang="ru-RU" sz="2000" dirty="0">
                <a:solidFill>
                  <a:srgbClr val="03172F"/>
                </a:solidFill>
                <a:cs typeface="Tahoma"/>
              </a:rPr>
              <a:t>Щебенки </a:t>
            </a:r>
            <a:r>
              <a:rPr lang="ru-RU" sz="2000" spc="25" dirty="0">
                <a:solidFill>
                  <a:srgbClr val="03172F"/>
                </a:solidFill>
                <a:cs typeface="Tahoma"/>
              </a:rPr>
              <a:t>частично </a:t>
            </a:r>
            <a:r>
              <a:rPr lang="ru-RU" sz="2000" spc="-5" dirty="0">
                <a:solidFill>
                  <a:srgbClr val="03172F"/>
                </a:solidFill>
                <a:cs typeface="Tahoma"/>
              </a:rPr>
              <a:t>вдавливаются</a:t>
            </a:r>
            <a:r>
              <a:rPr lang="ru-RU" sz="200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-5" dirty="0">
                <a:solidFill>
                  <a:srgbClr val="03172F"/>
                </a:solidFill>
                <a:cs typeface="Tahoma"/>
              </a:rPr>
              <a:t>прокладку </a:t>
            </a:r>
            <a:r>
              <a:rPr lang="ru-RU" sz="2000" spc="-60" dirty="0">
                <a:solidFill>
                  <a:srgbClr val="03172F"/>
                </a:solidFill>
                <a:cs typeface="Tahoma"/>
              </a:rPr>
              <a:t>и </a:t>
            </a:r>
            <a:r>
              <a:rPr lang="ru-RU" sz="2000" spc="-5" dirty="0">
                <a:solidFill>
                  <a:srgbClr val="03172F"/>
                </a:solidFill>
                <a:cs typeface="Tahoma"/>
              </a:rPr>
              <a:t>как </a:t>
            </a:r>
            <a:r>
              <a:rPr lang="ru-RU" sz="2000" spc="35" dirty="0">
                <a:solidFill>
                  <a:srgbClr val="03172F"/>
                </a:solidFill>
                <a:cs typeface="Tahoma"/>
              </a:rPr>
              <a:t>следствие, </a:t>
            </a:r>
            <a:r>
              <a:rPr lang="ru-RU" sz="2000" spc="40" dirty="0">
                <a:solidFill>
                  <a:srgbClr val="03172F"/>
                </a:solidFill>
                <a:cs typeface="Tahoma"/>
              </a:rPr>
              <a:t>снижается </a:t>
            </a:r>
            <a:r>
              <a:rPr lang="ru-RU" sz="2000" spc="5" dirty="0">
                <a:solidFill>
                  <a:srgbClr val="03172F"/>
                </a:solidFill>
                <a:cs typeface="Tahoma"/>
              </a:rPr>
              <a:t>удельное </a:t>
            </a:r>
            <a:r>
              <a:rPr lang="ru-RU" sz="2000" spc="1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-10" dirty="0">
                <a:solidFill>
                  <a:srgbClr val="03172F"/>
                </a:solidFill>
                <a:cs typeface="Tahoma"/>
              </a:rPr>
              <a:t>давление</a:t>
            </a:r>
            <a:r>
              <a:rPr lang="ru-RU" sz="2000" spc="11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20" dirty="0">
                <a:solidFill>
                  <a:srgbClr val="03172F"/>
                </a:solidFill>
                <a:cs typeface="Tahoma"/>
              </a:rPr>
              <a:t>на</a:t>
            </a:r>
            <a:r>
              <a:rPr lang="ru-RU" sz="2000" spc="10" dirty="0">
                <a:solidFill>
                  <a:srgbClr val="03172F"/>
                </a:solidFill>
                <a:cs typeface="Tahoma"/>
              </a:rPr>
              <a:t> </a:t>
            </a:r>
            <a:r>
              <a:rPr lang="ru-RU" sz="2000" spc="25" dirty="0">
                <a:solidFill>
                  <a:srgbClr val="03172F"/>
                </a:solidFill>
                <a:cs typeface="Tahoma"/>
              </a:rPr>
              <a:t>щебень</a:t>
            </a:r>
            <a:r>
              <a:rPr lang="ru-RU" sz="2000" spc="-10" dirty="0">
                <a:cs typeface="Calibri"/>
              </a:rPr>
              <a:t>.</a:t>
            </a:r>
          </a:p>
        </p:txBody>
      </p:sp>
      <p:pic>
        <p:nvPicPr>
          <p:cNvPr id="5" name="object 23">
            <a:extLst>
              <a:ext uri="{FF2B5EF4-FFF2-40B4-BE49-F238E27FC236}">
                <a16:creationId xmlns:a16="http://schemas.microsoft.com/office/drawing/2014/main" id="{14613F90-5774-5515-F3B8-C1DF88562B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8102" y="4237607"/>
            <a:ext cx="2852066" cy="2040415"/>
          </a:xfrm>
          <a:prstGeom prst="rect">
            <a:avLst/>
          </a:prstGeom>
        </p:spPr>
      </p:pic>
      <p:grpSp>
        <p:nvGrpSpPr>
          <p:cNvPr id="6" name="object 24">
            <a:extLst>
              <a:ext uri="{FF2B5EF4-FFF2-40B4-BE49-F238E27FC236}">
                <a16:creationId xmlns:a16="http://schemas.microsoft.com/office/drawing/2014/main" id="{BCB635E5-9D06-7D12-FAB5-95A5EF5692AD}"/>
              </a:ext>
            </a:extLst>
          </p:cNvPr>
          <p:cNvGrpSpPr/>
          <p:nvPr/>
        </p:nvGrpSpPr>
        <p:grpSpPr>
          <a:xfrm flipH="1">
            <a:off x="1013832" y="4615437"/>
            <a:ext cx="7086600" cy="1491422"/>
            <a:chOff x="836675" y="5312664"/>
            <a:chExt cx="7352030" cy="1435735"/>
          </a:xfrm>
        </p:grpSpPr>
        <p:pic>
          <p:nvPicPr>
            <p:cNvPr id="7" name="object 25">
              <a:extLst>
                <a:ext uri="{FF2B5EF4-FFF2-40B4-BE49-F238E27FC236}">
                  <a16:creationId xmlns:a16="http://schemas.microsoft.com/office/drawing/2014/main" id="{14F13D9D-F37B-557C-4E1D-85B1D37818E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675" y="5440680"/>
              <a:ext cx="2811779" cy="1179576"/>
            </a:xfrm>
            <a:prstGeom prst="rect">
              <a:avLst/>
            </a:prstGeom>
          </p:spPr>
        </p:pic>
        <p:pic>
          <p:nvPicPr>
            <p:cNvPr id="8" name="object 26">
              <a:extLst>
                <a:ext uri="{FF2B5EF4-FFF2-40B4-BE49-F238E27FC236}">
                  <a16:creationId xmlns:a16="http://schemas.microsoft.com/office/drawing/2014/main" id="{E8BCE50B-E8AA-F96B-5178-C9AB345AAC6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4991" y="5641848"/>
              <a:ext cx="2907791" cy="781812"/>
            </a:xfrm>
            <a:prstGeom prst="rect">
              <a:avLst/>
            </a:prstGeom>
          </p:spPr>
        </p:pic>
        <p:pic>
          <p:nvPicPr>
            <p:cNvPr id="9" name="object 27">
              <a:extLst>
                <a:ext uri="{FF2B5EF4-FFF2-40B4-BE49-F238E27FC236}">
                  <a16:creationId xmlns:a16="http://schemas.microsoft.com/office/drawing/2014/main" id="{D6BF6F8C-3E93-5B05-B2BE-951B82816B7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2784" y="5312664"/>
              <a:ext cx="1915667" cy="1435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431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688" y="4664455"/>
            <a:ext cx="6896734" cy="146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sz="2000" spc="-10" dirty="0">
                <a:solidFill>
                  <a:srgbClr val="2D5395"/>
                </a:solidFill>
                <a:latin typeface="Calibri Light"/>
                <a:cs typeface="Calibri Light"/>
              </a:rPr>
              <a:t>Наши</a:t>
            </a:r>
            <a:r>
              <a:rPr sz="2000" spc="-10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2D5395"/>
                </a:solidFill>
                <a:latin typeface="Calibri Light"/>
                <a:cs typeface="Calibri Light"/>
              </a:rPr>
              <a:t>контакты: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195"/>
              </a:lnSpc>
            </a:pPr>
            <a:r>
              <a:rPr sz="2000" spc="-10" dirty="0">
                <a:solidFill>
                  <a:srgbClr val="2D5395"/>
                </a:solidFill>
                <a:latin typeface="Calibri Light"/>
                <a:cs typeface="Calibri Light"/>
              </a:rPr>
              <a:t>Тел.:</a:t>
            </a:r>
            <a:r>
              <a:rPr sz="2000" spc="-5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2D5395"/>
                </a:solidFill>
                <a:latin typeface="Calibri Light"/>
                <a:cs typeface="Calibri Light"/>
              </a:rPr>
              <a:t>+7</a:t>
            </a:r>
            <a:r>
              <a:rPr sz="2000" spc="-4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2D5395"/>
                </a:solidFill>
                <a:latin typeface="Calibri Light"/>
                <a:cs typeface="Calibri Light"/>
              </a:rPr>
              <a:t>499</a:t>
            </a:r>
            <a:r>
              <a:rPr sz="2000" spc="-3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2D5395"/>
                </a:solidFill>
                <a:latin typeface="Calibri Light"/>
                <a:cs typeface="Calibri Light"/>
              </a:rPr>
              <a:t>350</a:t>
            </a:r>
            <a:r>
              <a:rPr sz="2000" spc="-6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2D5395"/>
                </a:solidFill>
                <a:latin typeface="Calibri Light"/>
                <a:cs typeface="Calibri Light"/>
              </a:rPr>
              <a:t>19</a:t>
            </a:r>
            <a:r>
              <a:rPr sz="2000" spc="-3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2D5395"/>
                </a:solidFill>
                <a:latin typeface="Calibri Light"/>
                <a:cs typeface="Calibri Light"/>
              </a:rPr>
              <a:t>83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205"/>
              </a:lnSpc>
            </a:pPr>
            <a:r>
              <a:rPr sz="2000" u="sng" spc="-40" dirty="0">
                <a:solidFill>
                  <a:srgbClr val="0000FF"/>
                </a:solidFill>
                <a:uFill>
                  <a:solidFill>
                    <a:srgbClr val="0461C1"/>
                  </a:solidFill>
                </a:uFill>
                <a:latin typeface="Calibri Light"/>
                <a:cs typeface="Calibri Light"/>
                <a:hlinkClick r:id="rId2"/>
              </a:rPr>
              <a:t>www.track-system.ru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250"/>
              </a:lnSpc>
            </a:pPr>
            <a:r>
              <a:rPr sz="2000" spc="-10" dirty="0">
                <a:solidFill>
                  <a:srgbClr val="2D5395"/>
                </a:solidFill>
                <a:latin typeface="Calibri Light"/>
                <a:cs typeface="Calibri Light"/>
              </a:rPr>
              <a:t>email:</a:t>
            </a:r>
            <a:r>
              <a:rPr sz="2000" spc="-5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 Light"/>
                <a:cs typeface="Calibri Light"/>
                <a:hlinkClick r:id="rId3"/>
              </a:rPr>
              <a:t>info@track-system.ru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345"/>
              </a:lnSpc>
            </a:pPr>
            <a:r>
              <a:rPr sz="2000" spc="-10" dirty="0">
                <a:solidFill>
                  <a:srgbClr val="2D5395"/>
                </a:solidFill>
                <a:latin typeface="Calibri Light"/>
                <a:cs typeface="Calibri Light"/>
              </a:rPr>
              <a:t>Офис: г.</a:t>
            </a:r>
            <a:r>
              <a:rPr sz="2000" spc="1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2D5395"/>
                </a:solidFill>
                <a:latin typeface="Calibri Light"/>
                <a:cs typeface="Calibri Light"/>
              </a:rPr>
              <a:t>Москва,</a:t>
            </a:r>
            <a:r>
              <a:rPr sz="2000" dirty="0">
                <a:solidFill>
                  <a:srgbClr val="2D5395"/>
                </a:solidFill>
                <a:latin typeface="Calibri Light"/>
                <a:cs typeface="Calibri Light"/>
              </a:rPr>
              <a:t> ул.</a:t>
            </a:r>
            <a:r>
              <a:rPr sz="2000" spc="-2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2D5395"/>
                </a:solidFill>
                <a:latin typeface="Calibri Light"/>
                <a:cs typeface="Calibri Light"/>
              </a:rPr>
              <a:t>Садовая-Спасская,</a:t>
            </a:r>
            <a:r>
              <a:rPr sz="2000" spc="7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2D5395"/>
                </a:solidFill>
                <a:latin typeface="Calibri Light"/>
                <a:cs typeface="Calibri Light"/>
              </a:rPr>
              <a:t>д.</a:t>
            </a:r>
            <a:r>
              <a:rPr sz="2000" spc="-4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2D5395"/>
                </a:solidFill>
                <a:latin typeface="Calibri Light"/>
                <a:cs typeface="Calibri Light"/>
              </a:rPr>
              <a:t>21/1,</a:t>
            </a:r>
            <a:r>
              <a:rPr sz="2000" spc="-2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2D5395"/>
                </a:solidFill>
                <a:latin typeface="Calibri Light"/>
                <a:cs typeface="Calibri Light"/>
              </a:rPr>
              <a:t>этаж</a:t>
            </a:r>
            <a:r>
              <a:rPr sz="2000" spc="-5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2D5395"/>
                </a:solidFill>
                <a:latin typeface="Calibri Light"/>
                <a:cs typeface="Calibri Light"/>
              </a:rPr>
              <a:t>18,</a:t>
            </a:r>
            <a:r>
              <a:rPr sz="2000" spc="-1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2D5395"/>
                </a:solidFill>
                <a:latin typeface="Calibri Light"/>
                <a:cs typeface="Calibri Light"/>
              </a:rPr>
              <a:t>оф.</a:t>
            </a:r>
            <a:r>
              <a:rPr sz="2000" spc="-4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2D5395"/>
                </a:solidFill>
                <a:latin typeface="Calibri Light"/>
                <a:cs typeface="Calibri Light"/>
              </a:rPr>
              <a:t>1808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80064" y="237743"/>
            <a:ext cx="716279" cy="6766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9096" y="2416251"/>
            <a:ext cx="44977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solidFill>
                  <a:srgbClr val="2D5395"/>
                </a:solidFill>
                <a:latin typeface="Calibri"/>
                <a:cs typeface="Calibri"/>
              </a:rPr>
              <a:t>Благодарим</a:t>
            </a:r>
            <a:r>
              <a:rPr b="0" spc="5" dirty="0">
                <a:solidFill>
                  <a:srgbClr val="2D539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D5395"/>
                </a:solidFill>
                <a:latin typeface="Calibri"/>
                <a:cs typeface="Calibri"/>
              </a:rPr>
              <a:t>за</a:t>
            </a:r>
            <a:r>
              <a:rPr b="0" spc="-50" dirty="0">
                <a:solidFill>
                  <a:srgbClr val="2D5395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D5395"/>
                </a:solidFill>
                <a:latin typeface="Calibri"/>
                <a:cs typeface="Calibri"/>
              </a:rPr>
              <a:t>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201" y="228041"/>
            <a:ext cx="8906968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solidFill>
                  <a:srgbClr val="2D5395"/>
                </a:solidFill>
                <a:latin typeface="Calibri Light"/>
                <a:cs typeface="Calibri Light"/>
              </a:rPr>
              <a:t>Рельсовые</a:t>
            </a:r>
            <a:r>
              <a:rPr b="0" spc="-15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rgbClr val="2D5395"/>
                </a:solidFill>
                <a:latin typeface="Calibri Light"/>
                <a:cs typeface="Calibri Light"/>
              </a:rPr>
              <a:t>скрепления</a:t>
            </a:r>
            <a:r>
              <a:rPr b="0" spc="-13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2D5395"/>
                </a:solidFill>
                <a:latin typeface="Calibri Light"/>
                <a:cs typeface="Calibri Light"/>
              </a:rPr>
              <a:t>для</a:t>
            </a:r>
            <a:r>
              <a:rPr b="0" spc="-9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rgbClr val="2D5395"/>
                </a:solidFill>
                <a:latin typeface="Calibri Light"/>
                <a:cs typeface="Calibri Light"/>
              </a:rPr>
              <a:t>верхнего</a:t>
            </a:r>
            <a:r>
              <a:rPr b="0" spc="-10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rgbClr val="2D5395"/>
                </a:solidFill>
                <a:latin typeface="Calibri Light"/>
                <a:cs typeface="Calibri Light"/>
              </a:rPr>
              <a:t>строения</a:t>
            </a:r>
            <a:r>
              <a:rPr b="0" spc="-8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2D5395"/>
                </a:solidFill>
                <a:latin typeface="Calibri Light"/>
                <a:cs typeface="Calibri Light"/>
              </a:rPr>
              <a:t>пути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0064" y="237743"/>
            <a:ext cx="716279" cy="6766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18032" y="1542288"/>
            <a:ext cx="3248025" cy="2372995"/>
            <a:chOff x="1018032" y="1542288"/>
            <a:chExt cx="3248025" cy="23729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20" y="1566920"/>
              <a:ext cx="3209544" cy="23284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7938" y="1552194"/>
              <a:ext cx="3228340" cy="2353310"/>
            </a:xfrm>
            <a:custGeom>
              <a:avLst/>
              <a:gdLst/>
              <a:ahLst/>
              <a:cxnLst/>
              <a:rect l="l" t="t" r="r" b="b"/>
              <a:pathLst>
                <a:path w="3228340" h="2353310">
                  <a:moveTo>
                    <a:pt x="398525" y="0"/>
                  </a:moveTo>
                  <a:lnTo>
                    <a:pt x="2829306" y="0"/>
                  </a:lnTo>
                  <a:lnTo>
                    <a:pt x="2869691" y="2031"/>
                  </a:lnTo>
                  <a:lnTo>
                    <a:pt x="2909570" y="8127"/>
                  </a:lnTo>
                  <a:lnTo>
                    <a:pt x="2947797" y="17906"/>
                  </a:lnTo>
                  <a:lnTo>
                    <a:pt x="2984373" y="31241"/>
                  </a:lnTo>
                  <a:lnTo>
                    <a:pt x="3019425" y="48005"/>
                  </a:lnTo>
                  <a:lnTo>
                    <a:pt x="3052191" y="67944"/>
                  </a:lnTo>
                  <a:lnTo>
                    <a:pt x="3082671" y="91058"/>
                  </a:lnTo>
                  <a:lnTo>
                    <a:pt x="3111119" y="116712"/>
                  </a:lnTo>
                  <a:lnTo>
                    <a:pt x="3136773" y="145160"/>
                  </a:lnTo>
                  <a:lnTo>
                    <a:pt x="3159887" y="175513"/>
                  </a:lnTo>
                  <a:lnTo>
                    <a:pt x="3179826" y="208406"/>
                  </a:lnTo>
                  <a:lnTo>
                    <a:pt x="3196590" y="243458"/>
                  </a:lnTo>
                  <a:lnTo>
                    <a:pt x="3209925" y="280034"/>
                  </a:lnTo>
                  <a:lnTo>
                    <a:pt x="3219704" y="318261"/>
                  </a:lnTo>
                  <a:lnTo>
                    <a:pt x="3225800" y="358139"/>
                  </a:lnTo>
                  <a:lnTo>
                    <a:pt x="3227832" y="398525"/>
                  </a:lnTo>
                  <a:lnTo>
                    <a:pt x="3227832" y="1954910"/>
                  </a:lnTo>
                  <a:lnTo>
                    <a:pt x="3225800" y="1995296"/>
                  </a:lnTo>
                  <a:lnTo>
                    <a:pt x="3219704" y="2034793"/>
                  </a:lnTo>
                  <a:lnTo>
                    <a:pt x="3209925" y="2072893"/>
                  </a:lnTo>
                  <a:lnTo>
                    <a:pt x="3196590" y="2109597"/>
                  </a:lnTo>
                  <a:lnTo>
                    <a:pt x="3179826" y="2144522"/>
                  </a:lnTo>
                  <a:lnTo>
                    <a:pt x="3159887" y="2177541"/>
                  </a:lnTo>
                  <a:lnTo>
                    <a:pt x="3136773" y="2207894"/>
                  </a:lnTo>
                  <a:lnTo>
                    <a:pt x="3111119" y="2236342"/>
                  </a:lnTo>
                  <a:lnTo>
                    <a:pt x="3082671" y="2261869"/>
                  </a:lnTo>
                  <a:lnTo>
                    <a:pt x="3052191" y="2285110"/>
                  </a:lnTo>
                  <a:lnTo>
                    <a:pt x="3019425" y="2305049"/>
                  </a:lnTo>
                  <a:lnTo>
                    <a:pt x="2984373" y="2321686"/>
                  </a:lnTo>
                  <a:lnTo>
                    <a:pt x="2947797" y="2335148"/>
                  </a:lnTo>
                  <a:lnTo>
                    <a:pt x="2909570" y="2344800"/>
                  </a:lnTo>
                  <a:lnTo>
                    <a:pt x="2869691" y="2350897"/>
                  </a:lnTo>
                  <a:lnTo>
                    <a:pt x="2829306" y="2352929"/>
                  </a:lnTo>
                  <a:lnTo>
                    <a:pt x="398525" y="2352929"/>
                  </a:lnTo>
                  <a:lnTo>
                    <a:pt x="358140" y="2350897"/>
                  </a:lnTo>
                  <a:lnTo>
                    <a:pt x="318262" y="2344800"/>
                  </a:lnTo>
                  <a:lnTo>
                    <a:pt x="280034" y="2335148"/>
                  </a:lnTo>
                  <a:lnTo>
                    <a:pt x="243459" y="2321686"/>
                  </a:lnTo>
                  <a:lnTo>
                    <a:pt x="208521" y="2305049"/>
                  </a:lnTo>
                  <a:lnTo>
                    <a:pt x="175552" y="2285110"/>
                  </a:lnTo>
                  <a:lnTo>
                    <a:pt x="145084" y="2261869"/>
                  </a:lnTo>
                  <a:lnTo>
                    <a:pt x="116649" y="2236342"/>
                  </a:lnTo>
                  <a:lnTo>
                    <a:pt x="91046" y="2207894"/>
                  </a:lnTo>
                  <a:lnTo>
                    <a:pt x="67894" y="2177541"/>
                  </a:lnTo>
                  <a:lnTo>
                    <a:pt x="47955" y="2144522"/>
                  </a:lnTo>
                  <a:lnTo>
                    <a:pt x="31280" y="2109597"/>
                  </a:lnTo>
                  <a:lnTo>
                    <a:pt x="17868" y="2072893"/>
                  </a:lnTo>
                  <a:lnTo>
                    <a:pt x="8115" y="2034793"/>
                  </a:lnTo>
                  <a:lnTo>
                    <a:pt x="2019" y="1995296"/>
                  </a:lnTo>
                  <a:lnTo>
                    <a:pt x="0" y="1954656"/>
                  </a:lnTo>
                  <a:lnTo>
                    <a:pt x="0" y="398271"/>
                  </a:lnTo>
                  <a:lnTo>
                    <a:pt x="2019" y="358139"/>
                  </a:lnTo>
                  <a:lnTo>
                    <a:pt x="8115" y="318261"/>
                  </a:lnTo>
                  <a:lnTo>
                    <a:pt x="17868" y="280034"/>
                  </a:lnTo>
                  <a:lnTo>
                    <a:pt x="31280" y="243458"/>
                  </a:lnTo>
                  <a:lnTo>
                    <a:pt x="47955" y="208406"/>
                  </a:lnTo>
                  <a:lnTo>
                    <a:pt x="67894" y="175513"/>
                  </a:lnTo>
                  <a:lnTo>
                    <a:pt x="91046" y="145160"/>
                  </a:lnTo>
                  <a:lnTo>
                    <a:pt x="116649" y="116712"/>
                  </a:lnTo>
                  <a:lnTo>
                    <a:pt x="145084" y="91058"/>
                  </a:lnTo>
                  <a:lnTo>
                    <a:pt x="175552" y="67944"/>
                  </a:lnTo>
                  <a:lnTo>
                    <a:pt x="208521" y="48005"/>
                  </a:lnTo>
                  <a:lnTo>
                    <a:pt x="243459" y="31241"/>
                  </a:lnTo>
                  <a:lnTo>
                    <a:pt x="280034" y="17906"/>
                  </a:lnTo>
                  <a:lnTo>
                    <a:pt x="318262" y="8127"/>
                  </a:lnTo>
                  <a:lnTo>
                    <a:pt x="358140" y="2031"/>
                  </a:lnTo>
                  <a:lnTo>
                    <a:pt x="398525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63295" y="4751832"/>
            <a:ext cx="2196465" cy="1374775"/>
            <a:chOff x="463295" y="4751832"/>
            <a:chExt cx="2196465" cy="13747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3" y="4776477"/>
              <a:ext cx="2157983" cy="132866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3201" y="4761738"/>
              <a:ext cx="2176145" cy="1355090"/>
            </a:xfrm>
            <a:custGeom>
              <a:avLst/>
              <a:gdLst/>
              <a:ahLst/>
              <a:cxnLst/>
              <a:rect l="l" t="t" r="r" b="b"/>
              <a:pathLst>
                <a:path w="2176145" h="1355089">
                  <a:moveTo>
                    <a:pt x="231584" y="0"/>
                  </a:moveTo>
                  <a:lnTo>
                    <a:pt x="1944497" y="0"/>
                  </a:lnTo>
                  <a:lnTo>
                    <a:pt x="1990852" y="4444"/>
                  </a:lnTo>
                  <a:lnTo>
                    <a:pt x="2034286" y="18161"/>
                  </a:lnTo>
                  <a:lnTo>
                    <a:pt x="2073910" y="39624"/>
                  </a:lnTo>
                  <a:lnTo>
                    <a:pt x="2108327" y="67818"/>
                  </a:lnTo>
                  <a:lnTo>
                    <a:pt x="2136394" y="102235"/>
                  </a:lnTo>
                  <a:lnTo>
                    <a:pt x="2157984" y="141859"/>
                  </a:lnTo>
                  <a:lnTo>
                    <a:pt x="2171573" y="185419"/>
                  </a:lnTo>
                  <a:lnTo>
                    <a:pt x="2176145" y="231775"/>
                  </a:lnTo>
                  <a:lnTo>
                    <a:pt x="2176145" y="1123137"/>
                  </a:lnTo>
                  <a:lnTo>
                    <a:pt x="2171573" y="1169454"/>
                  </a:lnTo>
                  <a:lnTo>
                    <a:pt x="2157984" y="1212977"/>
                  </a:lnTo>
                  <a:lnTo>
                    <a:pt x="2136394" y="1252296"/>
                  </a:lnTo>
                  <a:lnTo>
                    <a:pt x="2108327" y="1286662"/>
                  </a:lnTo>
                  <a:lnTo>
                    <a:pt x="2073910" y="1314818"/>
                  </a:lnTo>
                  <a:lnTo>
                    <a:pt x="2034286" y="1336344"/>
                  </a:lnTo>
                  <a:lnTo>
                    <a:pt x="1990852" y="1350010"/>
                  </a:lnTo>
                  <a:lnTo>
                    <a:pt x="1944497" y="1354518"/>
                  </a:lnTo>
                  <a:lnTo>
                    <a:pt x="231584" y="1354518"/>
                  </a:lnTo>
                  <a:lnTo>
                    <a:pt x="185318" y="1350010"/>
                  </a:lnTo>
                  <a:lnTo>
                    <a:pt x="141846" y="1336344"/>
                  </a:lnTo>
                  <a:lnTo>
                    <a:pt x="102171" y="1314818"/>
                  </a:lnTo>
                  <a:lnTo>
                    <a:pt x="67805" y="1286662"/>
                  </a:lnTo>
                  <a:lnTo>
                    <a:pt x="39674" y="1252296"/>
                  </a:lnTo>
                  <a:lnTo>
                    <a:pt x="18173" y="1212977"/>
                  </a:lnTo>
                  <a:lnTo>
                    <a:pt x="4508" y="1169441"/>
                  </a:lnTo>
                  <a:lnTo>
                    <a:pt x="0" y="1122819"/>
                  </a:lnTo>
                  <a:lnTo>
                    <a:pt x="0" y="231648"/>
                  </a:lnTo>
                  <a:lnTo>
                    <a:pt x="4508" y="185419"/>
                  </a:lnTo>
                  <a:lnTo>
                    <a:pt x="18160" y="141859"/>
                  </a:lnTo>
                  <a:lnTo>
                    <a:pt x="39662" y="102235"/>
                  </a:lnTo>
                  <a:lnTo>
                    <a:pt x="67805" y="67818"/>
                  </a:lnTo>
                  <a:lnTo>
                    <a:pt x="102171" y="39624"/>
                  </a:lnTo>
                  <a:lnTo>
                    <a:pt x="141846" y="18161"/>
                  </a:lnTo>
                  <a:lnTo>
                    <a:pt x="185318" y="4444"/>
                  </a:lnTo>
                  <a:lnTo>
                    <a:pt x="231584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935223" y="4751832"/>
            <a:ext cx="2200910" cy="1374775"/>
            <a:chOff x="2935223" y="4751832"/>
            <a:chExt cx="2200910" cy="137477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3511" y="4776477"/>
              <a:ext cx="2161032" cy="13286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45129" y="4761738"/>
              <a:ext cx="2181225" cy="1355090"/>
            </a:xfrm>
            <a:custGeom>
              <a:avLst/>
              <a:gdLst/>
              <a:ahLst/>
              <a:cxnLst/>
              <a:rect l="l" t="t" r="r" b="b"/>
              <a:pathLst>
                <a:path w="2181225" h="1355089">
                  <a:moveTo>
                    <a:pt x="231647" y="0"/>
                  </a:moveTo>
                  <a:lnTo>
                    <a:pt x="1948942" y="0"/>
                  </a:lnTo>
                  <a:lnTo>
                    <a:pt x="1995296" y="4444"/>
                  </a:lnTo>
                  <a:lnTo>
                    <a:pt x="2038731" y="18161"/>
                  </a:lnTo>
                  <a:lnTo>
                    <a:pt x="2078482" y="39624"/>
                  </a:lnTo>
                  <a:lnTo>
                    <a:pt x="2112898" y="67818"/>
                  </a:lnTo>
                  <a:lnTo>
                    <a:pt x="2140966" y="102235"/>
                  </a:lnTo>
                  <a:lnTo>
                    <a:pt x="2162556" y="141859"/>
                  </a:lnTo>
                  <a:lnTo>
                    <a:pt x="2176145" y="185419"/>
                  </a:lnTo>
                  <a:lnTo>
                    <a:pt x="2180717" y="231775"/>
                  </a:lnTo>
                  <a:lnTo>
                    <a:pt x="2180717" y="1123137"/>
                  </a:lnTo>
                  <a:lnTo>
                    <a:pt x="2176145" y="1169454"/>
                  </a:lnTo>
                  <a:lnTo>
                    <a:pt x="2162556" y="1212977"/>
                  </a:lnTo>
                  <a:lnTo>
                    <a:pt x="2140966" y="1252296"/>
                  </a:lnTo>
                  <a:lnTo>
                    <a:pt x="2112898" y="1286662"/>
                  </a:lnTo>
                  <a:lnTo>
                    <a:pt x="2078482" y="1314818"/>
                  </a:lnTo>
                  <a:lnTo>
                    <a:pt x="2038731" y="1336344"/>
                  </a:lnTo>
                  <a:lnTo>
                    <a:pt x="1995296" y="1350010"/>
                  </a:lnTo>
                  <a:lnTo>
                    <a:pt x="1948942" y="1354518"/>
                  </a:lnTo>
                  <a:lnTo>
                    <a:pt x="231647" y="1354518"/>
                  </a:lnTo>
                  <a:lnTo>
                    <a:pt x="185419" y="1350010"/>
                  </a:lnTo>
                  <a:lnTo>
                    <a:pt x="141986" y="1336344"/>
                  </a:lnTo>
                  <a:lnTo>
                    <a:pt x="102234" y="1314818"/>
                  </a:lnTo>
                  <a:lnTo>
                    <a:pt x="67818" y="1286662"/>
                  </a:lnTo>
                  <a:lnTo>
                    <a:pt x="39750" y="1252296"/>
                  </a:lnTo>
                  <a:lnTo>
                    <a:pt x="18161" y="1212977"/>
                  </a:lnTo>
                  <a:lnTo>
                    <a:pt x="4444" y="1169441"/>
                  </a:lnTo>
                  <a:lnTo>
                    <a:pt x="0" y="1122819"/>
                  </a:lnTo>
                  <a:lnTo>
                    <a:pt x="0" y="231648"/>
                  </a:lnTo>
                  <a:lnTo>
                    <a:pt x="4444" y="185419"/>
                  </a:lnTo>
                  <a:lnTo>
                    <a:pt x="18161" y="141859"/>
                  </a:lnTo>
                  <a:lnTo>
                    <a:pt x="39624" y="102235"/>
                  </a:lnTo>
                  <a:lnTo>
                    <a:pt x="67818" y="67818"/>
                  </a:lnTo>
                  <a:lnTo>
                    <a:pt x="102234" y="39624"/>
                  </a:lnTo>
                  <a:lnTo>
                    <a:pt x="141986" y="18161"/>
                  </a:lnTo>
                  <a:lnTo>
                    <a:pt x="185419" y="4444"/>
                  </a:lnTo>
                  <a:lnTo>
                    <a:pt x="231647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24736" y="881888"/>
            <a:ext cx="2496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W-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образное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скрепление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3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клеммой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Skl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78804" y="1009269"/>
            <a:ext cx="5348605" cy="320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Преимущества</a:t>
            </a:r>
            <a:r>
              <a:rPr sz="24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нашей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продукции:</a:t>
            </a:r>
            <a:endParaRPr sz="2400">
              <a:latin typeface="Calibri"/>
              <a:cs typeface="Calibri"/>
            </a:endParaRPr>
          </a:p>
          <a:p>
            <a:pPr marL="320040" indent="-307975">
              <a:lnSpc>
                <a:spcPct val="100000"/>
              </a:lnSpc>
              <a:spcBef>
                <a:spcPts val="425"/>
              </a:spcBef>
              <a:buSzPct val="120000"/>
              <a:buFont typeface="Wingdings"/>
              <a:buChar char=""/>
              <a:tabLst>
                <a:tab pos="320675" algn="l"/>
              </a:tabLst>
            </a:pPr>
            <a:r>
              <a:rPr sz="2000" spc="-15" dirty="0">
                <a:latin typeface="Calibri"/>
                <a:cs typeface="Calibri"/>
              </a:rPr>
              <a:t>Простота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монтажа</a:t>
            </a:r>
            <a:endParaRPr sz="200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110"/>
              </a:spcBef>
              <a:buFont typeface="Wingdings"/>
              <a:buChar char=""/>
              <a:tabLst>
                <a:tab pos="271780" algn="l"/>
              </a:tabLst>
            </a:pPr>
            <a:r>
              <a:rPr sz="2000" dirty="0">
                <a:latin typeface="Calibri"/>
                <a:cs typeface="Calibri"/>
              </a:rPr>
              <a:t>Лег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ин</a:t>
            </a:r>
            <a:r>
              <a:rPr sz="2000" spc="-10" dirty="0">
                <a:latin typeface="Calibri"/>
                <a:cs typeface="Calibri"/>
              </a:rPr>
              <a:t>с</a:t>
            </a:r>
            <a:r>
              <a:rPr sz="2000" spc="-15" dirty="0">
                <a:latin typeface="Calibri"/>
                <a:cs typeface="Calibri"/>
              </a:rPr>
              <a:t>пе</a:t>
            </a:r>
            <a:r>
              <a:rPr sz="2000" spc="-20" dirty="0">
                <a:latin typeface="Calibri"/>
                <a:cs typeface="Calibri"/>
              </a:rPr>
              <a:t>к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р</a:t>
            </a:r>
            <a:r>
              <a:rPr sz="2000" spc="-35" dirty="0">
                <a:latin typeface="Calibri"/>
                <a:cs typeface="Calibri"/>
              </a:rPr>
              <a:t>у</a:t>
            </a:r>
            <a:r>
              <a:rPr sz="2000" spc="-30" dirty="0">
                <a:latin typeface="Calibri"/>
                <a:cs typeface="Calibri"/>
              </a:rPr>
              <a:t>е</a:t>
            </a:r>
            <a:r>
              <a:rPr sz="2000" spc="-35" dirty="0">
                <a:latin typeface="Calibri"/>
                <a:cs typeface="Calibri"/>
              </a:rPr>
              <a:t>т</a:t>
            </a:r>
            <a:r>
              <a:rPr sz="2000" spc="-10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buFont typeface="Wingdings"/>
              <a:buChar char=""/>
              <a:tabLst>
                <a:tab pos="271780" algn="l"/>
              </a:tabLst>
            </a:pPr>
            <a:r>
              <a:rPr sz="2000" spc="-5" dirty="0">
                <a:latin typeface="Calibri"/>
                <a:cs typeface="Calibri"/>
              </a:rPr>
              <a:t>Не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требует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технического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обслуживания</a:t>
            </a:r>
            <a:endParaRPr sz="200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buFont typeface="Wingdings"/>
              <a:buChar char=""/>
              <a:tabLst>
                <a:tab pos="271780" algn="l"/>
              </a:tabLst>
            </a:pPr>
            <a:r>
              <a:rPr sz="2000" spc="-20" dirty="0">
                <a:latin typeface="Calibri"/>
                <a:cs typeface="Calibri"/>
              </a:rPr>
              <a:t>Долговечна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эксплуатации</a:t>
            </a:r>
            <a:endParaRPr sz="200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buFont typeface="Wingdings"/>
              <a:buChar char=""/>
              <a:tabLst>
                <a:tab pos="271780" algn="l"/>
              </a:tabLst>
            </a:pPr>
            <a:r>
              <a:rPr sz="2000" spc="-5" dirty="0">
                <a:latin typeface="Calibri"/>
                <a:cs typeface="Calibri"/>
              </a:rPr>
              <a:t>Эффективно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снижает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весь</a:t>
            </a:r>
            <a:r>
              <a:rPr sz="2000" spc="-10" dirty="0">
                <a:latin typeface="Calibri"/>
                <a:cs typeface="Calibri"/>
              </a:rPr>
              <a:t> спектр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эксплуатационных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расходов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Font typeface="Wingdings"/>
              <a:buChar char=""/>
              <a:tabLst>
                <a:tab pos="271780" algn="l"/>
              </a:tabLst>
            </a:pPr>
            <a:r>
              <a:rPr sz="2000" spc="-15" dirty="0">
                <a:latin typeface="Calibri"/>
                <a:cs typeface="Calibri"/>
              </a:rPr>
              <a:t>Существенно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минимизирует</a:t>
            </a:r>
            <a:r>
              <a:rPr sz="2000" spc="-5" dirty="0">
                <a:latin typeface="Calibri"/>
                <a:cs typeface="Calibri"/>
              </a:rPr>
              <a:t> риски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нарушения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граф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к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дв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spc="-40" dirty="0">
                <a:latin typeface="Calibri"/>
                <a:cs typeface="Calibri"/>
              </a:rPr>
              <a:t>ж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20" dirty="0">
                <a:latin typeface="Calibri"/>
                <a:cs typeface="Calibri"/>
              </a:rPr>
              <a:t>ни</a:t>
            </a:r>
            <a:r>
              <a:rPr sz="2000" dirty="0"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buFont typeface="Wingdings"/>
              <a:buChar char=""/>
              <a:tabLst>
                <a:tab pos="271780" algn="l"/>
              </a:tabLst>
            </a:pPr>
            <a:r>
              <a:rPr sz="2000" spc="-25" dirty="0">
                <a:latin typeface="Calibri"/>
                <a:cs typeface="Calibri"/>
              </a:rPr>
              <a:t>Увеличивает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межремонтные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сроки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75119" y="4956047"/>
            <a:ext cx="1990089" cy="1243330"/>
            <a:chOff x="6675119" y="4956047"/>
            <a:chExt cx="1990089" cy="124333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3407" y="4980672"/>
              <a:ext cx="1950720" cy="119762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85025" y="4965953"/>
              <a:ext cx="1970405" cy="1223645"/>
            </a:xfrm>
            <a:custGeom>
              <a:avLst/>
              <a:gdLst/>
              <a:ahLst/>
              <a:cxnLst/>
              <a:rect l="l" t="t" r="r" b="b"/>
              <a:pathLst>
                <a:path w="1970404" h="1223645">
                  <a:moveTo>
                    <a:pt x="209930" y="0"/>
                  </a:moveTo>
                  <a:lnTo>
                    <a:pt x="1760347" y="0"/>
                  </a:lnTo>
                  <a:lnTo>
                    <a:pt x="1802256" y="4064"/>
                  </a:lnTo>
                  <a:lnTo>
                    <a:pt x="1841753" y="16637"/>
                  </a:lnTo>
                  <a:lnTo>
                    <a:pt x="1877568" y="36068"/>
                  </a:lnTo>
                  <a:lnTo>
                    <a:pt x="1908682" y="61468"/>
                  </a:lnTo>
                  <a:lnTo>
                    <a:pt x="1934082" y="92710"/>
                  </a:lnTo>
                  <a:lnTo>
                    <a:pt x="1953641" y="128397"/>
                  </a:lnTo>
                  <a:lnTo>
                    <a:pt x="1966087" y="167894"/>
                  </a:lnTo>
                  <a:lnTo>
                    <a:pt x="1970151" y="209931"/>
                  </a:lnTo>
                  <a:lnTo>
                    <a:pt x="1970151" y="1013396"/>
                  </a:lnTo>
                  <a:lnTo>
                    <a:pt x="1966087" y="1055344"/>
                  </a:lnTo>
                  <a:lnTo>
                    <a:pt x="1953641" y="1094879"/>
                  </a:lnTo>
                  <a:lnTo>
                    <a:pt x="1934082" y="1130592"/>
                  </a:lnTo>
                  <a:lnTo>
                    <a:pt x="1908809" y="1161757"/>
                  </a:lnTo>
                  <a:lnTo>
                    <a:pt x="1877568" y="1187589"/>
                  </a:lnTo>
                  <a:lnTo>
                    <a:pt x="1841753" y="1206715"/>
                  </a:lnTo>
                  <a:lnTo>
                    <a:pt x="1802256" y="1219187"/>
                  </a:lnTo>
                  <a:lnTo>
                    <a:pt x="1760347" y="1223289"/>
                  </a:lnTo>
                  <a:lnTo>
                    <a:pt x="209930" y="1223289"/>
                  </a:lnTo>
                  <a:lnTo>
                    <a:pt x="167894" y="1219187"/>
                  </a:lnTo>
                  <a:lnTo>
                    <a:pt x="128397" y="1206715"/>
                  </a:lnTo>
                  <a:lnTo>
                    <a:pt x="92709" y="1187589"/>
                  </a:lnTo>
                  <a:lnTo>
                    <a:pt x="61468" y="1161757"/>
                  </a:lnTo>
                  <a:lnTo>
                    <a:pt x="36068" y="1130592"/>
                  </a:lnTo>
                  <a:lnTo>
                    <a:pt x="16637" y="1094879"/>
                  </a:lnTo>
                  <a:lnTo>
                    <a:pt x="4064" y="1055344"/>
                  </a:lnTo>
                  <a:lnTo>
                    <a:pt x="0" y="1013383"/>
                  </a:lnTo>
                  <a:lnTo>
                    <a:pt x="0" y="209677"/>
                  </a:lnTo>
                  <a:lnTo>
                    <a:pt x="4064" y="167894"/>
                  </a:lnTo>
                  <a:lnTo>
                    <a:pt x="16637" y="128397"/>
                  </a:lnTo>
                  <a:lnTo>
                    <a:pt x="36068" y="92710"/>
                  </a:lnTo>
                  <a:lnTo>
                    <a:pt x="61468" y="61468"/>
                  </a:lnTo>
                  <a:lnTo>
                    <a:pt x="92709" y="36068"/>
                  </a:lnTo>
                  <a:lnTo>
                    <a:pt x="128397" y="16637"/>
                  </a:lnTo>
                  <a:lnTo>
                    <a:pt x="167894" y="4064"/>
                  </a:lnTo>
                  <a:lnTo>
                    <a:pt x="209930" y="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00240" y="4390390"/>
            <a:ext cx="21196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KД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или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КБ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скрепление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5" dirty="0" err="1">
                <a:latin typeface="Calibri"/>
                <a:cs typeface="Calibri"/>
              </a:rPr>
              <a:t>кл</a:t>
            </a:r>
            <a:r>
              <a:rPr sz="1600" b="1" spc="-15" dirty="0" err="1">
                <a:latin typeface="Calibri"/>
                <a:cs typeface="Calibri"/>
              </a:rPr>
              <a:t>е</a:t>
            </a:r>
            <a:r>
              <a:rPr sz="1600" b="1" spc="-10" dirty="0" err="1">
                <a:latin typeface="Calibri"/>
                <a:cs typeface="Calibri"/>
              </a:rPr>
              <a:t>мм</a:t>
            </a:r>
            <a:r>
              <a:rPr sz="1600" b="1" dirty="0" err="1">
                <a:latin typeface="Calibri"/>
                <a:cs typeface="Calibri"/>
              </a:rPr>
              <a:t>о</a:t>
            </a:r>
            <a:r>
              <a:rPr sz="1600" b="1" spc="-5" dirty="0" err="1">
                <a:latin typeface="Calibri"/>
                <a:cs typeface="Calibri"/>
              </a:rPr>
              <a:t>й</a:t>
            </a:r>
            <a:r>
              <a:rPr sz="1600" b="1" spc="-100" dirty="0">
                <a:latin typeface="Calibri"/>
                <a:cs typeface="Calibri"/>
              </a:rPr>
              <a:t> </a:t>
            </a:r>
            <a:r>
              <a:rPr lang="ru-RU" sz="1600" b="1" spc="-5" dirty="0">
                <a:latin typeface="Calibri"/>
                <a:cs typeface="Calibri"/>
              </a:rPr>
              <a:t>ОП105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140952" y="4937759"/>
            <a:ext cx="1990089" cy="1243330"/>
            <a:chOff x="9140952" y="4937759"/>
            <a:chExt cx="1990089" cy="124333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9240" y="4962384"/>
              <a:ext cx="1950720" cy="119762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150858" y="4947665"/>
              <a:ext cx="1970405" cy="1223645"/>
            </a:xfrm>
            <a:custGeom>
              <a:avLst/>
              <a:gdLst/>
              <a:ahLst/>
              <a:cxnLst/>
              <a:rect l="l" t="t" r="r" b="b"/>
              <a:pathLst>
                <a:path w="1970404" h="1223645">
                  <a:moveTo>
                    <a:pt x="209931" y="0"/>
                  </a:moveTo>
                  <a:lnTo>
                    <a:pt x="1760347" y="0"/>
                  </a:lnTo>
                  <a:lnTo>
                    <a:pt x="1802257" y="4063"/>
                  </a:lnTo>
                  <a:lnTo>
                    <a:pt x="1841753" y="16636"/>
                  </a:lnTo>
                  <a:lnTo>
                    <a:pt x="1877568" y="36067"/>
                  </a:lnTo>
                  <a:lnTo>
                    <a:pt x="1908683" y="61467"/>
                  </a:lnTo>
                  <a:lnTo>
                    <a:pt x="1934083" y="92709"/>
                  </a:lnTo>
                  <a:lnTo>
                    <a:pt x="1953641" y="128396"/>
                  </a:lnTo>
                  <a:lnTo>
                    <a:pt x="1966087" y="167893"/>
                  </a:lnTo>
                  <a:lnTo>
                    <a:pt x="1970151" y="209930"/>
                  </a:lnTo>
                  <a:lnTo>
                    <a:pt x="1970151" y="1013396"/>
                  </a:lnTo>
                  <a:lnTo>
                    <a:pt x="1966087" y="1055344"/>
                  </a:lnTo>
                  <a:lnTo>
                    <a:pt x="1953641" y="1094879"/>
                  </a:lnTo>
                  <a:lnTo>
                    <a:pt x="1934083" y="1130592"/>
                  </a:lnTo>
                  <a:lnTo>
                    <a:pt x="1908683" y="1161757"/>
                  </a:lnTo>
                  <a:lnTo>
                    <a:pt x="1877568" y="1187589"/>
                  </a:lnTo>
                  <a:lnTo>
                    <a:pt x="1841753" y="1206715"/>
                  </a:lnTo>
                  <a:lnTo>
                    <a:pt x="1802257" y="1219187"/>
                  </a:lnTo>
                  <a:lnTo>
                    <a:pt x="1760347" y="1223289"/>
                  </a:lnTo>
                  <a:lnTo>
                    <a:pt x="209931" y="1223289"/>
                  </a:lnTo>
                  <a:lnTo>
                    <a:pt x="167894" y="1219187"/>
                  </a:lnTo>
                  <a:lnTo>
                    <a:pt x="128397" y="1206715"/>
                  </a:lnTo>
                  <a:lnTo>
                    <a:pt x="92710" y="1187589"/>
                  </a:lnTo>
                  <a:lnTo>
                    <a:pt x="61468" y="1161757"/>
                  </a:lnTo>
                  <a:lnTo>
                    <a:pt x="36068" y="1130592"/>
                  </a:lnTo>
                  <a:lnTo>
                    <a:pt x="16637" y="1094879"/>
                  </a:lnTo>
                  <a:lnTo>
                    <a:pt x="4064" y="1055344"/>
                  </a:lnTo>
                  <a:lnTo>
                    <a:pt x="0" y="1013383"/>
                  </a:lnTo>
                  <a:lnTo>
                    <a:pt x="0" y="209676"/>
                  </a:lnTo>
                  <a:lnTo>
                    <a:pt x="4064" y="167893"/>
                  </a:lnTo>
                  <a:lnTo>
                    <a:pt x="16637" y="128396"/>
                  </a:lnTo>
                  <a:lnTo>
                    <a:pt x="36068" y="92709"/>
                  </a:lnTo>
                  <a:lnTo>
                    <a:pt x="61468" y="61467"/>
                  </a:lnTo>
                  <a:lnTo>
                    <a:pt x="92710" y="36067"/>
                  </a:lnTo>
                  <a:lnTo>
                    <a:pt x="128397" y="16636"/>
                  </a:lnTo>
                  <a:lnTo>
                    <a:pt x="167894" y="4063"/>
                  </a:lnTo>
                  <a:lnTo>
                    <a:pt x="209931" y="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027414" y="4384294"/>
            <a:ext cx="23025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С</a:t>
            </a:r>
            <a:r>
              <a:rPr sz="1600" b="1" spc="-15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20" dirty="0">
                <a:latin typeface="Calibri"/>
                <a:cs typeface="Calibri"/>
              </a:rPr>
              <a:t>те</a:t>
            </a:r>
            <a:r>
              <a:rPr sz="1600" b="1" spc="-10" dirty="0">
                <a:latin typeface="Calibri"/>
                <a:cs typeface="Calibri"/>
              </a:rPr>
              <a:t>м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скрепле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5" dirty="0">
                <a:latin typeface="Calibri"/>
                <a:cs typeface="Calibri"/>
              </a:rPr>
              <a:t>ия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33</a:t>
            </a:r>
            <a:r>
              <a:rPr sz="1600" b="1" spc="-5" dirty="0">
                <a:latin typeface="Calibri"/>
                <a:cs typeface="Calibri"/>
              </a:rPr>
              <a:t>6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  </a:t>
            </a:r>
            <a:r>
              <a:rPr sz="1600" b="1" spc="-5" dirty="0" err="1">
                <a:latin typeface="Calibri"/>
                <a:cs typeface="Calibri"/>
              </a:rPr>
              <a:t>клеммой</a:t>
            </a:r>
            <a:r>
              <a:rPr sz="1600" b="1" spc="235" dirty="0">
                <a:latin typeface="Calibri"/>
                <a:cs typeface="Calibri"/>
              </a:rPr>
              <a:t> </a:t>
            </a:r>
            <a:r>
              <a:rPr lang="ru-RU" sz="1600" b="1" spc="-5" dirty="0">
                <a:latin typeface="Calibri"/>
                <a:cs typeface="Calibri"/>
              </a:rPr>
              <a:t>ОП105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1431" y="4058157"/>
            <a:ext cx="5230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договоренности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заказчиком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возможны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поставки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шпал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 скреплениями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предмонтажном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состоянии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864" y="228041"/>
            <a:ext cx="8351332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35" dirty="0">
                <a:solidFill>
                  <a:srgbClr val="2D5395"/>
                </a:solidFill>
                <a:latin typeface="Calibri Light"/>
                <a:cs typeface="Calibri Light"/>
              </a:rPr>
              <a:t>Инновационные</a:t>
            </a:r>
            <a:r>
              <a:rPr b="0" spc="-12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rgbClr val="2D5395"/>
                </a:solidFill>
                <a:latin typeface="Calibri Light"/>
                <a:cs typeface="Calibri Light"/>
              </a:rPr>
              <a:t>путевые</a:t>
            </a:r>
            <a:r>
              <a:rPr b="0" spc="-13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b="0" spc="-20" dirty="0">
                <a:solidFill>
                  <a:srgbClr val="2D5395"/>
                </a:solidFill>
                <a:latin typeface="Calibri Light"/>
                <a:cs typeface="Calibri Light"/>
              </a:rPr>
              <a:t>системы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0064" y="237743"/>
            <a:ext cx="716279" cy="6766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16729" y="917574"/>
            <a:ext cx="7385684" cy="293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Calibri"/>
                <a:cs typeface="Calibri"/>
              </a:rPr>
              <a:t>ООО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«Инновационные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 err="1">
                <a:latin typeface="Calibri"/>
                <a:cs typeface="Calibri"/>
              </a:rPr>
              <a:t>Путевые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20" dirty="0" err="1">
                <a:latin typeface="Calibri"/>
                <a:cs typeface="Calibri"/>
              </a:rPr>
              <a:t>Системы</a:t>
            </a:r>
            <a:r>
              <a:rPr sz="1900" b="1" spc="-20" dirty="0">
                <a:latin typeface="Calibri"/>
                <a:cs typeface="Calibri"/>
              </a:rPr>
              <a:t>»</a:t>
            </a:r>
            <a:r>
              <a:rPr lang="ru-RU" sz="1900" b="1" spc="-20" dirty="0">
                <a:latin typeface="Calibri"/>
                <a:cs typeface="Calibri"/>
              </a:rPr>
              <a:t> в партнерстве с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ООО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«ШВИХАГ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35" dirty="0">
                <a:latin typeface="Calibri"/>
                <a:cs typeface="Calibri"/>
              </a:rPr>
              <a:t>РУС»</a:t>
            </a:r>
            <a:r>
              <a:rPr sz="1900" b="1" spc="-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предлагает</a:t>
            </a:r>
            <a:r>
              <a:rPr sz="1900" spc="-10" dirty="0">
                <a:latin typeface="Calibri"/>
                <a:cs typeface="Calibri"/>
              </a:rPr>
              <a:t> широкий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ассортимент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технических </a:t>
            </a:r>
            <a:r>
              <a:rPr sz="1900" spc="-10" dirty="0">
                <a:latin typeface="Calibri"/>
                <a:cs typeface="Calibri"/>
              </a:rPr>
              <a:t> решений</a:t>
            </a:r>
            <a:r>
              <a:rPr sz="1900" spc="-5" dirty="0">
                <a:latin typeface="Calibri"/>
                <a:cs typeface="Calibri"/>
              </a:rPr>
              <a:t> и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продукции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для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верхнего</a:t>
            </a:r>
            <a:r>
              <a:rPr sz="1900" spc="-10" dirty="0">
                <a:latin typeface="Calibri"/>
                <a:cs typeface="Calibri"/>
              </a:rPr>
              <a:t> строения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трамвайного</a:t>
            </a:r>
            <a:r>
              <a:rPr sz="1900" spc="-5" dirty="0">
                <a:latin typeface="Calibri"/>
                <a:cs typeface="Calibri"/>
              </a:rPr>
              <a:t> пути,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отличающихся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надёжностью,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долговечностью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и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высочайшим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качеством.</a:t>
            </a:r>
            <a:endParaRPr sz="1900" dirty="0">
              <a:latin typeface="Calibri"/>
              <a:cs typeface="Calibri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900" spc="-20" dirty="0">
                <a:latin typeface="Calibri"/>
                <a:cs typeface="Calibri"/>
              </a:rPr>
              <a:t>Элементы </a:t>
            </a:r>
            <a:r>
              <a:rPr sz="1900" spc="-15" dirty="0">
                <a:latin typeface="Calibri"/>
                <a:cs typeface="Calibri"/>
              </a:rPr>
              <a:t>стрелочных </a:t>
            </a:r>
            <a:r>
              <a:rPr sz="1900" spc="-25" dirty="0">
                <a:latin typeface="Calibri"/>
                <a:cs typeface="Calibri"/>
              </a:rPr>
              <a:t>переводов </a:t>
            </a:r>
            <a:r>
              <a:rPr sz="1900" spc="-5" dirty="0">
                <a:latin typeface="Calibri"/>
                <a:cs typeface="Calibri"/>
              </a:rPr>
              <a:t>и </a:t>
            </a:r>
            <a:r>
              <a:rPr sz="1900" spc="-20" dirty="0">
                <a:latin typeface="Calibri"/>
                <a:cs typeface="Calibri"/>
              </a:rPr>
              <a:t>рельсовые </a:t>
            </a:r>
            <a:r>
              <a:rPr sz="1900" spc="-5" dirty="0">
                <a:latin typeface="Calibri"/>
                <a:cs typeface="Calibri"/>
              </a:rPr>
              <a:t>скрепления </a:t>
            </a:r>
            <a:r>
              <a:rPr sz="1900" spc="-45" dirty="0">
                <a:latin typeface="Calibri"/>
                <a:cs typeface="Calibri"/>
              </a:rPr>
              <a:t>от 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компании </a:t>
            </a:r>
            <a:r>
              <a:rPr sz="1900" b="1" spc="-5" dirty="0">
                <a:latin typeface="Calibri"/>
                <a:cs typeface="Calibri"/>
              </a:rPr>
              <a:t>ШВИХАГ </a:t>
            </a:r>
            <a:r>
              <a:rPr sz="1900" spc="-25" dirty="0">
                <a:latin typeface="Calibri"/>
                <a:cs typeface="Calibri"/>
              </a:rPr>
              <a:t>пользуются </a:t>
            </a:r>
            <a:r>
              <a:rPr sz="1900" spc="-5" dirty="0">
                <a:latin typeface="Calibri"/>
                <a:cs typeface="Calibri"/>
              </a:rPr>
              <a:t>спросом </a:t>
            </a:r>
            <a:r>
              <a:rPr sz="1900" spc="-10" dirty="0">
                <a:latin typeface="Calibri"/>
                <a:cs typeface="Calibri"/>
              </a:rPr>
              <a:t>во </a:t>
            </a:r>
            <a:r>
              <a:rPr sz="1900" spc="-15" dirty="0">
                <a:latin typeface="Calibri"/>
                <a:cs typeface="Calibri"/>
              </a:rPr>
              <a:t>всём </a:t>
            </a:r>
            <a:r>
              <a:rPr sz="1900" spc="-10" dirty="0">
                <a:latin typeface="Calibri"/>
                <a:cs typeface="Calibri"/>
              </a:rPr>
              <a:t>мире </a:t>
            </a:r>
            <a:r>
              <a:rPr sz="1900" spc="-20" dirty="0">
                <a:latin typeface="Calibri"/>
                <a:cs typeface="Calibri"/>
              </a:rPr>
              <a:t>как </a:t>
            </a:r>
            <a:r>
              <a:rPr sz="1900" spc="-10" dirty="0">
                <a:latin typeface="Calibri"/>
                <a:cs typeface="Calibri"/>
              </a:rPr>
              <a:t>для </a:t>
            </a:r>
            <a:r>
              <a:rPr sz="1900" spc="-15" dirty="0">
                <a:latin typeface="Calibri"/>
                <a:cs typeface="Calibri"/>
              </a:rPr>
              <a:t>дорог 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общего </a:t>
            </a:r>
            <a:r>
              <a:rPr sz="1900" spc="-20" dirty="0">
                <a:latin typeface="Calibri"/>
                <a:cs typeface="Calibri"/>
              </a:rPr>
              <a:t>пользования, </a:t>
            </a:r>
            <a:r>
              <a:rPr sz="1900" spc="-10" dirty="0">
                <a:latin typeface="Calibri"/>
                <a:cs typeface="Calibri"/>
              </a:rPr>
              <a:t>высокоскоростных </a:t>
            </a:r>
            <a:r>
              <a:rPr sz="1900" spc="-5" dirty="0">
                <a:latin typeface="Calibri"/>
                <a:cs typeface="Calibri"/>
              </a:rPr>
              <a:t>и </a:t>
            </a:r>
            <a:r>
              <a:rPr sz="1900" spc="-15" dirty="0">
                <a:latin typeface="Calibri"/>
                <a:cs typeface="Calibri"/>
              </a:rPr>
              <a:t>большегрузных </a:t>
            </a:r>
            <a:r>
              <a:rPr sz="1900" spc="-10" dirty="0">
                <a:latin typeface="Calibri"/>
                <a:cs typeface="Calibri"/>
              </a:rPr>
              <a:t>трасс, так </a:t>
            </a:r>
            <a:r>
              <a:rPr sz="1900" spc="-5" dirty="0">
                <a:latin typeface="Calibri"/>
                <a:cs typeface="Calibri"/>
              </a:rPr>
              <a:t>и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на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метрополитене,</a:t>
            </a:r>
            <a:r>
              <a:rPr sz="1900" spc="-15" dirty="0">
                <a:latin typeface="Calibri"/>
                <a:cs typeface="Calibri"/>
              </a:rPr>
              <a:t> других</a:t>
            </a:r>
            <a:r>
              <a:rPr sz="1900" spc="4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подземных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железных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дорогах</a:t>
            </a:r>
            <a:r>
              <a:rPr sz="1900" spc="4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и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трамвайных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линиях.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1384" y="3815283"/>
            <a:ext cx="53409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7830" algn="l"/>
                <a:tab pos="1524000" algn="l"/>
                <a:tab pos="2286000" algn="l"/>
                <a:tab pos="2885440" algn="l"/>
                <a:tab pos="4262755" algn="l"/>
              </a:tabLst>
            </a:pPr>
            <a:r>
              <a:rPr sz="1900" spc="-5" dirty="0">
                <a:latin typeface="Calibri"/>
                <a:cs typeface="Calibri"/>
              </a:rPr>
              <a:t>В	</a:t>
            </a:r>
            <a:r>
              <a:rPr sz="1900" spc="-20" dirty="0">
                <a:latin typeface="Calibri"/>
                <a:cs typeface="Calibri"/>
              </a:rPr>
              <a:t>течении	</a:t>
            </a:r>
            <a:r>
              <a:rPr sz="1900" spc="-15" dirty="0">
                <a:latin typeface="Calibri"/>
                <a:cs typeface="Calibri"/>
              </a:rPr>
              <a:t>2022	</a:t>
            </a:r>
            <a:r>
              <a:rPr sz="1900" spc="-10" dirty="0">
                <a:latin typeface="Calibri"/>
                <a:cs typeface="Calibri"/>
              </a:rPr>
              <a:t>мы	</a:t>
            </a:r>
            <a:r>
              <a:rPr sz="1900" spc="-25" dirty="0">
                <a:latin typeface="Calibri"/>
                <a:cs typeface="Calibri"/>
              </a:rPr>
              <a:t>полностью	</a:t>
            </a:r>
            <a:r>
              <a:rPr sz="1900" spc="-20" dirty="0">
                <a:latin typeface="Calibri"/>
                <a:cs typeface="Calibri"/>
              </a:rPr>
              <a:t>закончили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35767" y="3815283"/>
            <a:ext cx="8470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пр</a:t>
            </a:r>
            <a:r>
              <a:rPr sz="1900" spc="-15" dirty="0">
                <a:latin typeface="Calibri"/>
                <a:cs typeface="Calibri"/>
              </a:rPr>
              <a:t>о</a:t>
            </a:r>
            <a:r>
              <a:rPr sz="1900" spc="-40" dirty="0">
                <a:latin typeface="Calibri"/>
                <a:cs typeface="Calibri"/>
              </a:rPr>
              <a:t>це</a:t>
            </a:r>
            <a:r>
              <a:rPr sz="1900" spc="-30" dirty="0">
                <a:latin typeface="Calibri"/>
                <a:cs typeface="Calibri"/>
              </a:rPr>
              <a:t>с</a:t>
            </a:r>
            <a:r>
              <a:rPr sz="1900" spc="-5" dirty="0">
                <a:latin typeface="Calibri"/>
                <a:cs typeface="Calibri"/>
              </a:rPr>
              <a:t>с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6729" y="4105147"/>
            <a:ext cx="31807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80539" algn="l"/>
              </a:tabLst>
            </a:pPr>
            <a:r>
              <a:rPr sz="1900" spc="-10" dirty="0">
                <a:latin typeface="Calibri"/>
                <a:cs typeface="Calibri"/>
              </a:rPr>
              <a:t>локализации	</a:t>
            </a:r>
            <a:r>
              <a:rPr sz="1900" spc="-25" dirty="0">
                <a:latin typeface="Calibri"/>
                <a:cs typeface="Calibri"/>
              </a:rPr>
              <a:t>производства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3656" y="4105147"/>
            <a:ext cx="175196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комплектующих,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88371" y="4105147"/>
            <a:ext cx="15944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разработанных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6864" y="4395342"/>
            <a:ext cx="193928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latin typeface="Calibri"/>
                <a:cs typeface="Calibri"/>
              </a:rPr>
              <a:t>производственных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6729" y="4395342"/>
            <a:ext cx="269113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44295" algn="l"/>
                <a:tab pos="2435860" algn="l"/>
              </a:tabLst>
            </a:pPr>
            <a:r>
              <a:rPr sz="1900" spc="-60" dirty="0">
                <a:latin typeface="Calibri"/>
                <a:cs typeface="Calibri"/>
              </a:rPr>
              <a:t>к</a:t>
            </a:r>
            <a:r>
              <a:rPr sz="1900" spc="-10" dirty="0">
                <a:latin typeface="Calibri"/>
                <a:cs typeface="Calibri"/>
              </a:rPr>
              <a:t>о</a:t>
            </a:r>
            <a:r>
              <a:rPr sz="1900" spc="-20" dirty="0">
                <a:latin typeface="Calibri"/>
                <a:cs typeface="Calibri"/>
              </a:rPr>
              <a:t>м</a:t>
            </a:r>
            <a:r>
              <a:rPr sz="1900" spc="-10" dirty="0">
                <a:latin typeface="Calibri"/>
                <a:cs typeface="Calibri"/>
              </a:rPr>
              <a:t>п</a:t>
            </a:r>
            <a:r>
              <a:rPr sz="1900" spc="-5" dirty="0">
                <a:latin typeface="Calibri"/>
                <a:cs typeface="Calibri"/>
              </a:rPr>
              <a:t>а</a:t>
            </a:r>
            <a:r>
              <a:rPr sz="1900" spc="-25" dirty="0">
                <a:latin typeface="Calibri"/>
                <a:cs typeface="Calibri"/>
              </a:rPr>
              <a:t>н</a:t>
            </a:r>
            <a:r>
              <a:rPr sz="1900" spc="-10" dirty="0">
                <a:latin typeface="Calibri"/>
                <a:cs typeface="Calibri"/>
              </a:rPr>
              <a:t>и</a:t>
            </a:r>
            <a:r>
              <a:rPr sz="1900" spc="-15" dirty="0">
                <a:latin typeface="Calibri"/>
                <a:cs typeface="Calibri"/>
              </a:rPr>
              <a:t>е</a:t>
            </a:r>
            <a:r>
              <a:rPr sz="1900" spc="-5" dirty="0">
                <a:latin typeface="Calibri"/>
                <a:cs typeface="Calibri"/>
              </a:rPr>
              <a:t>й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Ш</a:t>
            </a:r>
            <a:r>
              <a:rPr sz="1900" spc="-5" dirty="0">
                <a:latin typeface="Calibri"/>
                <a:cs typeface="Calibri"/>
              </a:rPr>
              <a:t>В</a:t>
            </a:r>
            <a:r>
              <a:rPr sz="1900" spc="-10" dirty="0">
                <a:latin typeface="Calibri"/>
                <a:cs typeface="Calibri"/>
              </a:rPr>
              <a:t>И</a:t>
            </a:r>
            <a:r>
              <a:rPr sz="1900" spc="-20" dirty="0">
                <a:latin typeface="Calibri"/>
                <a:cs typeface="Calibri"/>
              </a:rPr>
              <a:t>Х</a:t>
            </a:r>
            <a:r>
              <a:rPr sz="1900" spc="-15" dirty="0">
                <a:latin typeface="Calibri"/>
                <a:cs typeface="Calibri"/>
              </a:rPr>
              <a:t>А</a:t>
            </a:r>
            <a:r>
              <a:rPr sz="1900" spc="-295" dirty="0">
                <a:latin typeface="Calibri"/>
                <a:cs typeface="Calibri"/>
              </a:rPr>
              <a:t>Г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н</a:t>
            </a:r>
            <a:r>
              <a:rPr sz="1900" spc="-5" dirty="0">
                <a:latin typeface="Calibri"/>
                <a:cs typeface="Calibri"/>
              </a:rPr>
              <a:t>а  партнеров.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6747" y="4395342"/>
            <a:ext cx="10490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пло</a:t>
            </a:r>
            <a:r>
              <a:rPr sz="1900" spc="-10" dirty="0">
                <a:latin typeface="Calibri"/>
                <a:cs typeface="Calibri"/>
              </a:rPr>
              <a:t>щ</a:t>
            </a:r>
            <a:r>
              <a:rPr sz="1900" spc="-5" dirty="0">
                <a:latin typeface="Calibri"/>
                <a:cs typeface="Calibri"/>
              </a:rPr>
              <a:t>адях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99852" y="4395342"/>
            <a:ext cx="11874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российских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6729" y="4974463"/>
            <a:ext cx="157543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Calibri"/>
                <a:cs typeface="Calibri"/>
              </a:rPr>
              <a:t>ООО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1" spc="-20" dirty="0">
                <a:latin typeface="Calibri"/>
                <a:cs typeface="Calibri"/>
              </a:rPr>
              <a:t>единственным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2586" y="4973498"/>
            <a:ext cx="5723192" cy="60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95"/>
              </a:spcBef>
              <a:tabLst>
                <a:tab pos="1961514" algn="l"/>
                <a:tab pos="2202815" algn="l"/>
                <a:tab pos="3382010" algn="l"/>
                <a:tab pos="3781425" algn="l"/>
                <a:tab pos="4721225" algn="l"/>
                <a:tab pos="5150485" algn="l"/>
              </a:tabLst>
            </a:pPr>
            <a:r>
              <a:rPr sz="1900" b="1" spc="-5" dirty="0">
                <a:latin typeface="Calibri"/>
                <a:cs typeface="Calibri"/>
              </a:rPr>
              <a:t>«Инновационные		</a:t>
            </a:r>
            <a:r>
              <a:rPr sz="1900" b="1" spc="-15" dirty="0">
                <a:latin typeface="Calibri"/>
                <a:cs typeface="Calibri"/>
              </a:rPr>
              <a:t>Путевые	</a:t>
            </a:r>
            <a:r>
              <a:rPr sz="2850" b="1" spc="-30" baseline="1461" dirty="0">
                <a:latin typeface="Calibri"/>
                <a:cs typeface="Calibri"/>
              </a:rPr>
              <a:t>Системы»	</a:t>
            </a:r>
            <a:r>
              <a:rPr sz="2850" b="1" spc="-30" baseline="1461" dirty="0" err="1">
                <a:latin typeface="Calibri"/>
                <a:cs typeface="Calibri"/>
              </a:rPr>
              <a:t>является</a:t>
            </a:r>
            <a:r>
              <a:rPr sz="2850" b="1" spc="-30" baseline="1461" dirty="0">
                <a:latin typeface="Calibri"/>
                <a:cs typeface="Calibri"/>
              </a:rPr>
              <a:t> </a:t>
            </a:r>
            <a:r>
              <a:rPr sz="2850" b="1" spc="-622" baseline="1461" dirty="0">
                <a:latin typeface="Calibri"/>
                <a:cs typeface="Calibri"/>
              </a:rPr>
              <a:t> </a:t>
            </a:r>
            <a:r>
              <a:rPr lang="ru-RU" sz="2850" b="1" spc="-622" baseline="1461" dirty="0">
                <a:latin typeface="Calibri"/>
                <a:cs typeface="Calibri"/>
              </a:rPr>
              <a:t> </a:t>
            </a:r>
            <a:r>
              <a:rPr sz="1900" b="1" spc="-5" dirty="0" err="1">
                <a:latin typeface="Calibri"/>
                <a:cs typeface="Calibri"/>
              </a:rPr>
              <a:t>о</a:t>
            </a:r>
            <a:r>
              <a:rPr sz="1900" b="1" spc="-15" dirty="0" err="1">
                <a:latin typeface="Calibri"/>
                <a:cs typeface="Calibri"/>
              </a:rPr>
              <a:t>ф</a:t>
            </a:r>
            <a:r>
              <a:rPr sz="1900" b="1" spc="-5" dirty="0" err="1">
                <a:latin typeface="Calibri"/>
                <a:cs typeface="Calibri"/>
              </a:rPr>
              <a:t>и</a:t>
            </a:r>
            <a:r>
              <a:rPr sz="1900" b="1" spc="-15" dirty="0" err="1">
                <a:latin typeface="Calibri"/>
                <a:cs typeface="Calibri"/>
              </a:rPr>
              <a:t>ц</a:t>
            </a:r>
            <a:r>
              <a:rPr sz="1900" b="1" spc="-5" dirty="0" err="1">
                <a:latin typeface="Calibri"/>
                <a:cs typeface="Calibri"/>
              </a:rPr>
              <a:t>иа</a:t>
            </a:r>
            <a:r>
              <a:rPr sz="1900" b="1" spc="-10" dirty="0" err="1">
                <a:latin typeface="Calibri"/>
                <a:cs typeface="Calibri"/>
              </a:rPr>
              <a:t>ль</a:t>
            </a:r>
            <a:r>
              <a:rPr sz="1900" b="1" dirty="0" err="1">
                <a:latin typeface="Calibri"/>
                <a:cs typeface="Calibri"/>
              </a:rPr>
              <a:t>н</a:t>
            </a:r>
            <a:r>
              <a:rPr sz="1900" b="1" spc="-25" dirty="0" err="1">
                <a:latin typeface="Calibri"/>
                <a:cs typeface="Calibri"/>
              </a:rPr>
              <a:t>ы</a:t>
            </a:r>
            <a:r>
              <a:rPr sz="1900" b="1" spc="-15" dirty="0" err="1">
                <a:latin typeface="Calibri"/>
                <a:cs typeface="Calibri"/>
              </a:rPr>
              <a:t>м</a:t>
            </a:r>
            <a:r>
              <a:rPr sz="1900" b="1" dirty="0">
                <a:latin typeface="Calibri"/>
                <a:cs typeface="Calibri"/>
              </a:rPr>
              <a:t>	</a:t>
            </a:r>
            <a:r>
              <a:rPr sz="1900" b="1" spc="-80" dirty="0">
                <a:latin typeface="Calibri"/>
                <a:cs typeface="Calibri"/>
              </a:rPr>
              <a:t>к</a:t>
            </a:r>
            <a:r>
              <a:rPr sz="1900" b="1" spc="-30" dirty="0">
                <a:latin typeface="Calibri"/>
                <a:cs typeface="Calibri"/>
              </a:rPr>
              <a:t>о</a:t>
            </a:r>
            <a:r>
              <a:rPr sz="1900" b="1" spc="-15" dirty="0">
                <a:latin typeface="Calibri"/>
                <a:cs typeface="Calibri"/>
              </a:rPr>
              <a:t>мм</a:t>
            </a:r>
            <a:r>
              <a:rPr sz="1900" b="1" spc="20" dirty="0">
                <a:latin typeface="Calibri"/>
                <a:cs typeface="Calibri"/>
              </a:rPr>
              <a:t>е</a:t>
            </a:r>
            <a:r>
              <a:rPr sz="1900" b="1" spc="-15" dirty="0">
                <a:latin typeface="Calibri"/>
                <a:cs typeface="Calibri"/>
              </a:rPr>
              <a:t>р</a:t>
            </a:r>
            <a:r>
              <a:rPr sz="1900" b="1" spc="-10" dirty="0">
                <a:latin typeface="Calibri"/>
                <a:cs typeface="Calibri"/>
              </a:rPr>
              <a:t>ч</a:t>
            </a:r>
            <a:r>
              <a:rPr sz="1900" b="1" dirty="0">
                <a:latin typeface="Calibri"/>
                <a:cs typeface="Calibri"/>
              </a:rPr>
              <a:t>е</a:t>
            </a:r>
            <a:r>
              <a:rPr sz="1900" b="1" spc="-20" dirty="0">
                <a:latin typeface="Calibri"/>
                <a:cs typeface="Calibri"/>
              </a:rPr>
              <a:t>ск</a:t>
            </a:r>
            <a:r>
              <a:rPr sz="1900" b="1" spc="5" dirty="0">
                <a:latin typeface="Calibri"/>
                <a:cs typeface="Calibri"/>
              </a:rPr>
              <a:t>и</a:t>
            </a:r>
            <a:r>
              <a:rPr sz="1900" b="1" spc="-5" dirty="0">
                <a:latin typeface="Calibri"/>
                <a:cs typeface="Calibri"/>
              </a:rPr>
              <a:t>м</a:t>
            </a:r>
            <a:r>
              <a:rPr sz="1900" b="1" dirty="0">
                <a:latin typeface="Calibri"/>
                <a:cs typeface="Calibri"/>
              </a:rPr>
              <a:t>	</a:t>
            </a:r>
            <a:r>
              <a:rPr sz="1900" b="1" spc="-25" dirty="0" err="1">
                <a:latin typeface="Calibri"/>
                <a:cs typeface="Calibri"/>
              </a:rPr>
              <a:t>п</a:t>
            </a:r>
            <a:r>
              <a:rPr sz="1900" b="1" spc="-20" dirty="0" err="1">
                <a:latin typeface="Calibri"/>
                <a:cs typeface="Calibri"/>
              </a:rPr>
              <a:t>а</a:t>
            </a:r>
            <a:r>
              <a:rPr sz="1900" b="1" spc="-30" dirty="0" err="1">
                <a:latin typeface="Calibri"/>
                <a:cs typeface="Calibri"/>
              </a:rPr>
              <a:t>р</a:t>
            </a:r>
            <a:r>
              <a:rPr sz="1900" b="1" dirty="0" err="1">
                <a:latin typeface="Calibri"/>
                <a:cs typeface="Calibri"/>
              </a:rPr>
              <a:t>т</a:t>
            </a:r>
            <a:r>
              <a:rPr sz="1900" b="1" spc="15" dirty="0" err="1">
                <a:latin typeface="Calibri"/>
                <a:cs typeface="Calibri"/>
              </a:rPr>
              <a:t>н</a:t>
            </a:r>
            <a:r>
              <a:rPr sz="1900" b="1" dirty="0" err="1">
                <a:latin typeface="Calibri"/>
                <a:cs typeface="Calibri"/>
              </a:rPr>
              <a:t>е</a:t>
            </a:r>
            <a:r>
              <a:rPr sz="1900" b="1" spc="-5" dirty="0" err="1">
                <a:latin typeface="Calibri"/>
                <a:cs typeface="Calibri"/>
              </a:rPr>
              <a:t>р</a:t>
            </a:r>
            <a:r>
              <a:rPr sz="1900" b="1" spc="-30" dirty="0" err="1">
                <a:latin typeface="Calibri"/>
                <a:cs typeface="Calibri"/>
              </a:rPr>
              <a:t>о</a:t>
            </a:r>
            <a:r>
              <a:rPr sz="1900" b="1" spc="-5" dirty="0" err="1">
                <a:latin typeface="Calibri"/>
                <a:cs typeface="Calibri"/>
              </a:rPr>
              <a:t>м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16729" y="5553557"/>
            <a:ext cx="732028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900" b="1" spc="-5" dirty="0">
                <a:latin typeface="Calibri"/>
                <a:cs typeface="Calibri"/>
              </a:rPr>
              <a:t>ООО </a:t>
            </a:r>
            <a:r>
              <a:rPr sz="1900" b="1" spc="-5" dirty="0">
                <a:latin typeface="Calibri"/>
                <a:cs typeface="Calibri"/>
              </a:rPr>
              <a:t>«ШВИХАГ</a:t>
            </a:r>
            <a:r>
              <a:rPr sz="1900" b="1" spc="280" dirty="0">
                <a:latin typeface="Calibri"/>
                <a:cs typeface="Calibri"/>
              </a:rPr>
              <a:t> </a:t>
            </a:r>
            <a:r>
              <a:rPr sz="1900" b="1" spc="-40" dirty="0">
                <a:latin typeface="Calibri"/>
                <a:cs typeface="Calibri"/>
              </a:rPr>
              <a:t>РУС»,</a:t>
            </a:r>
            <a:r>
              <a:rPr sz="1900" b="1" spc="305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производителя</a:t>
            </a:r>
            <a:r>
              <a:rPr sz="1900" b="1" spc="355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упругих</a:t>
            </a:r>
            <a:r>
              <a:rPr sz="1900" b="1" spc="34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рельсовых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spc="-10" dirty="0" err="1">
                <a:latin typeface="Calibri"/>
                <a:cs typeface="Calibri"/>
              </a:rPr>
              <a:t>скреплений</a:t>
            </a:r>
            <a:r>
              <a:rPr sz="1900" b="1" spc="340" dirty="0">
                <a:latin typeface="Calibri"/>
                <a:cs typeface="Calibri"/>
              </a:rPr>
              <a:t> </a:t>
            </a:r>
            <a:r>
              <a:rPr sz="1900" b="1" spc="-10" dirty="0" err="1">
                <a:latin typeface="Calibri"/>
                <a:cs typeface="Calibri"/>
              </a:rPr>
              <a:t>для</a:t>
            </a:r>
            <a:r>
              <a:rPr lang="ru-RU" sz="1900" dirty="0">
                <a:latin typeface="Calibri"/>
                <a:cs typeface="Calibri"/>
              </a:rPr>
              <a:t> </a:t>
            </a:r>
            <a:r>
              <a:rPr sz="1900" b="1" spc="-40" dirty="0" err="1">
                <a:latin typeface="Calibri"/>
                <a:cs typeface="Calibri"/>
              </a:rPr>
              <a:t>городского</a:t>
            </a:r>
            <a:r>
              <a:rPr sz="1900" b="1" spc="45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рельсового</a:t>
            </a:r>
            <a:r>
              <a:rPr sz="1900" b="1" spc="6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транспорта.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863" y="1806879"/>
            <a:ext cx="3798444" cy="31929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51B96A-8FE1-BBFE-C244-E816D8145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304"/>
            <a:ext cx="12192000" cy="466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4DA96C-38D1-5625-CC44-37119CD35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6875"/>
            <a:ext cx="12192000" cy="647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82A18-7942-05B7-AC77-2D25DA64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4" y="236572"/>
            <a:ext cx="10515600" cy="647700"/>
          </a:xfrm>
        </p:spPr>
        <p:txBody>
          <a:bodyPr>
            <a:normAutofit/>
          </a:bodyPr>
          <a:lstStyle/>
          <a:p>
            <a:r>
              <a:rPr lang="ru-RU" altLang="ru-RU" b="0" spc="-35" dirty="0">
                <a:solidFill>
                  <a:srgbClr val="2D5395"/>
                </a:solidFill>
                <a:latin typeface="Calibri Light"/>
                <a:cs typeface="Calibri Light"/>
              </a:rPr>
              <a:t>Наши партнеры </a:t>
            </a:r>
            <a:endParaRPr lang="ru-RU" b="0" spc="-35" dirty="0">
              <a:solidFill>
                <a:srgbClr val="2D5395"/>
              </a:solidFill>
              <a:latin typeface="Calibri Light"/>
              <a:cs typeface="Calibri Ligh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C79D6D-CA41-C192-8765-F4989502B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834" y="236572"/>
            <a:ext cx="717430" cy="6786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289EAA-B7C3-2E52-1101-9D8C9D612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7" y="1242192"/>
            <a:ext cx="4491279" cy="7607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DB2EC8-0974-C5CE-16CC-E2C4E6422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8" y="3001705"/>
            <a:ext cx="4537184" cy="7803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A24BF5-E557-C10A-6384-85CCA3649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419" y="1003771"/>
            <a:ext cx="4908814" cy="14828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23EA4E-A7DD-9EE4-2B2C-48B768B62441}"/>
              </a:ext>
            </a:extLst>
          </p:cNvPr>
          <p:cNvSpPr txBox="1"/>
          <p:nvPr/>
        </p:nvSpPr>
        <p:spPr>
          <a:xfrm>
            <a:off x="7284722" y="2834098"/>
            <a:ext cx="47028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00FF"/>
                </a:solidFill>
                <a:latin typeface="Arial Black" panose="020B0A04020102020204" pitchFamily="34" charset="0"/>
              </a:rPr>
              <a:t>ЗАО</a:t>
            </a:r>
            <a:r>
              <a:rPr lang="en-US" sz="3000" dirty="0">
                <a:solidFill>
                  <a:srgbClr val="0000FF"/>
                </a:solidFill>
                <a:latin typeface="Arial Black" panose="020B0A04020102020204" pitchFamily="34" charset="0"/>
              </a:rPr>
              <a:t> "</a:t>
            </a:r>
            <a:r>
              <a:rPr lang="ru-RU" sz="3000" dirty="0">
                <a:solidFill>
                  <a:srgbClr val="0000FF"/>
                </a:solidFill>
                <a:latin typeface="Arial Black" panose="020B0A04020102020204" pitchFamily="34" charset="0"/>
              </a:rPr>
              <a:t>БЕЛШПАЛА</a:t>
            </a:r>
            <a:r>
              <a:rPr lang="en-US" sz="3000" dirty="0">
                <a:solidFill>
                  <a:srgbClr val="0000FF"/>
                </a:solidFill>
                <a:latin typeface="Arial Black" panose="020B0A04020102020204" pitchFamily="34" charset="0"/>
              </a:rPr>
              <a:t>"</a:t>
            </a:r>
            <a:endParaRPr lang="ru-RU" sz="30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30AC40B-F0D2-D9BD-020E-7EAA3CF88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685308"/>
            <a:ext cx="1188722" cy="8046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24B0C2-096E-1DB0-1114-0FBAA5EEAFCA}"/>
              </a:ext>
            </a:extLst>
          </p:cNvPr>
          <p:cNvSpPr txBox="1"/>
          <p:nvPr/>
        </p:nvSpPr>
        <p:spPr>
          <a:xfrm>
            <a:off x="1287409" y="4228314"/>
            <a:ext cx="2938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</a:rPr>
              <a:t>ООО "ТРИЭС"</a:t>
            </a:r>
            <a:endParaRPr lang="ru-RU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CC507E-03B2-878F-7F73-E053FDB87DF0}"/>
              </a:ext>
            </a:extLst>
          </p:cNvPr>
          <p:cNvSpPr txBox="1"/>
          <p:nvPr/>
        </p:nvSpPr>
        <p:spPr>
          <a:xfrm>
            <a:off x="7351442" y="4032943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 Black" panose="020B0A04020102020204" pitchFamily="34" charset="0"/>
              </a:rPr>
              <a:t>ООО «РЕЗИНА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»</a:t>
            </a:r>
            <a:endParaRPr lang="ru-RU" sz="28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21CEE44-0C8B-5BCB-2AA5-C08C509816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2034" y="3884978"/>
            <a:ext cx="1114425" cy="8191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174C31D-E6D7-A13D-048E-67189A98647D}"/>
              </a:ext>
            </a:extLst>
          </p:cNvPr>
          <p:cNvSpPr txBox="1"/>
          <p:nvPr/>
        </p:nvSpPr>
        <p:spPr>
          <a:xfrm>
            <a:off x="6096000" y="5197104"/>
            <a:ext cx="6724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  <a:latin typeface="Arial Black" panose="020B0A04020102020204" pitchFamily="34" charset="0"/>
              </a:rPr>
              <a:t>ООО "ШВИХАГ РУС"</a:t>
            </a:r>
            <a:endParaRPr lang="en-US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FEC265B-F980-850D-B535-81DC71F5F7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376" y="5068551"/>
            <a:ext cx="4152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3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176" y="228041"/>
            <a:ext cx="7505141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30" dirty="0">
                <a:solidFill>
                  <a:srgbClr val="2D5395"/>
                </a:solidFill>
                <a:latin typeface="Calibri Light"/>
                <a:cs typeface="Calibri Light"/>
              </a:rPr>
              <a:t>Комплексные</a:t>
            </a:r>
            <a:r>
              <a:rPr b="0" spc="-14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rgbClr val="2D5395"/>
                </a:solidFill>
                <a:latin typeface="Calibri Light"/>
                <a:cs typeface="Calibri Light"/>
              </a:rPr>
              <a:t>поставки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0064" y="237743"/>
            <a:ext cx="716279" cy="6766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3176" y="899158"/>
            <a:ext cx="11332845" cy="52456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Мы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предлагаем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поставкам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ассортимент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железобетонных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трамвайных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шпал:</a:t>
            </a: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Шпалы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ШТУ.03.01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применяют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рельсом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Р65</a:t>
            </a:r>
            <a:r>
              <a:rPr lang="ru-RU" sz="2000" spc="-10" dirty="0">
                <a:latin typeface="Calibri"/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для колеи шириной 1524 мм</a:t>
            </a:r>
            <a:r>
              <a:rPr sz="2000" spc="-10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Шпалы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ШТУ.03.02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применяют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рельсом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РТ62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для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прямых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 кривых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участков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пути</a:t>
            </a:r>
            <a:r>
              <a:rPr lang="ru-RU" sz="2000" dirty="0">
                <a:latin typeface="Calibri"/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для колеи шириной 1524 мм</a:t>
            </a:r>
            <a:r>
              <a:rPr sz="2000" dirty="0">
                <a:latin typeface="Calibri"/>
                <a:cs typeface="Calibri"/>
              </a:rPr>
              <a:t>;</a:t>
            </a:r>
          </a:p>
          <a:p>
            <a:pPr marL="356870" marR="13716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  <a:tab pos="2479675" algn="l"/>
                <a:tab pos="6860540" algn="l"/>
                <a:tab pos="7715250" algn="l"/>
                <a:tab pos="8234045" algn="l"/>
                <a:tab pos="9297670" algn="l"/>
              </a:tabLst>
            </a:pPr>
            <a:r>
              <a:rPr sz="2000" spc="-5" dirty="0">
                <a:latin typeface="Calibri"/>
                <a:cs typeface="Calibri"/>
              </a:rPr>
              <a:t>Шпалы</a:t>
            </a:r>
            <a:r>
              <a:rPr sz="2000" spc="565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ШТУ.03.03	</a:t>
            </a:r>
            <a:r>
              <a:rPr sz="2000" spc="-15" dirty="0">
                <a:latin typeface="Calibri"/>
                <a:cs typeface="Calibri"/>
              </a:rPr>
              <a:t>применяют</a:t>
            </a:r>
            <a:r>
              <a:rPr sz="2000" spc="5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5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рельсом</a:t>
            </a:r>
            <a:r>
              <a:rPr sz="2000" spc="5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Ri62</a:t>
            </a:r>
            <a:r>
              <a:rPr sz="2000" spc="5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(подошва	</a:t>
            </a:r>
            <a:r>
              <a:rPr sz="2000" spc="-20" dirty="0">
                <a:latin typeface="Calibri"/>
                <a:cs typeface="Calibri"/>
              </a:rPr>
              <a:t>рельса	</a:t>
            </a:r>
            <a:r>
              <a:rPr sz="2000" dirty="0">
                <a:latin typeface="Calibri"/>
                <a:cs typeface="Calibri"/>
              </a:rPr>
              <a:t>180	мм)</a:t>
            </a:r>
            <a:r>
              <a:rPr sz="2000" spc="5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	</a:t>
            </a:r>
            <a:r>
              <a:rPr sz="2000" dirty="0">
                <a:latin typeface="Calibri"/>
                <a:cs typeface="Calibri"/>
              </a:rPr>
              <a:t>прямых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кривых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участков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пути</a:t>
            </a:r>
            <a:r>
              <a:rPr lang="ru-RU" sz="2000" spc="-5" dirty="0">
                <a:latin typeface="Calibri"/>
                <a:cs typeface="Calibri"/>
              </a:rPr>
              <a:t>;</a:t>
            </a:r>
          </a:p>
          <a:p>
            <a:pPr marL="356870" marR="13716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  <a:tab pos="2479675" algn="l"/>
                <a:tab pos="6860540" algn="l"/>
                <a:tab pos="7715250" algn="l"/>
                <a:tab pos="8234045" algn="l"/>
                <a:tab pos="9297670" algn="l"/>
              </a:tabLst>
            </a:pPr>
            <a:r>
              <a:rPr lang="ru-RU" sz="2000" spc="-10" dirty="0">
                <a:cs typeface="Calibri"/>
              </a:rPr>
              <a:t>Шпалы</a:t>
            </a:r>
            <a:r>
              <a:rPr lang="ru-RU" sz="2000" spc="30" dirty="0">
                <a:cs typeface="Calibri"/>
              </a:rPr>
              <a:t> </a:t>
            </a:r>
            <a:r>
              <a:rPr lang="ru-RU" sz="2000" spc="-55" dirty="0">
                <a:cs typeface="Calibri"/>
              </a:rPr>
              <a:t>ШТУ.02.01</a:t>
            </a:r>
            <a:r>
              <a:rPr lang="ru-RU" sz="2000" spc="-5" dirty="0">
                <a:cs typeface="Calibri"/>
              </a:rPr>
              <a:t> </a:t>
            </a:r>
            <a:r>
              <a:rPr lang="ru-RU" sz="2000" spc="-15" dirty="0">
                <a:cs typeface="Calibri"/>
              </a:rPr>
              <a:t>применяют</a:t>
            </a:r>
            <a:r>
              <a:rPr lang="ru-RU" sz="2000" spc="-5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с</a:t>
            </a:r>
            <a:r>
              <a:rPr lang="ru-RU" sz="2000" spc="-5" dirty="0">
                <a:cs typeface="Calibri"/>
              </a:rPr>
              <a:t> </a:t>
            </a:r>
            <a:r>
              <a:rPr lang="ru-RU" sz="2000" spc="-20" dirty="0">
                <a:cs typeface="Calibri"/>
              </a:rPr>
              <a:t>рельсом</a:t>
            </a:r>
            <a:r>
              <a:rPr lang="ru-RU" sz="2000" spc="15" dirty="0"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Р65 для колеи шириной 1435 мм;</a:t>
            </a:r>
          </a:p>
          <a:p>
            <a:pPr marL="356870" marR="13716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  <a:tab pos="2479675" algn="l"/>
                <a:tab pos="6860540" algn="l"/>
                <a:tab pos="7715250" algn="l"/>
                <a:tab pos="8234045" algn="l"/>
                <a:tab pos="9297670" algn="l"/>
              </a:tabLst>
            </a:pPr>
            <a:r>
              <a:rPr lang="ru-RU" sz="2000" spc="-10" dirty="0">
                <a:cs typeface="Calibri"/>
              </a:rPr>
              <a:t>Шпалы</a:t>
            </a:r>
            <a:r>
              <a:rPr lang="ru-RU" sz="2000" spc="30" dirty="0">
                <a:cs typeface="Calibri"/>
              </a:rPr>
              <a:t> </a:t>
            </a:r>
            <a:r>
              <a:rPr lang="ru-RU" sz="2000" spc="-55" dirty="0">
                <a:cs typeface="Calibri"/>
              </a:rPr>
              <a:t>ШТУ.02.02</a:t>
            </a:r>
            <a:r>
              <a:rPr lang="ru-RU" sz="2000" spc="-5" dirty="0">
                <a:cs typeface="Calibri"/>
              </a:rPr>
              <a:t> </a:t>
            </a:r>
            <a:r>
              <a:rPr lang="ru-RU" sz="2000" spc="-15" dirty="0">
                <a:cs typeface="Calibri"/>
              </a:rPr>
              <a:t>применяют</a:t>
            </a:r>
            <a:r>
              <a:rPr lang="ru-RU" sz="2000" spc="-5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с</a:t>
            </a:r>
            <a:r>
              <a:rPr lang="ru-RU" sz="2000" spc="-5" dirty="0">
                <a:cs typeface="Calibri"/>
              </a:rPr>
              <a:t> </a:t>
            </a:r>
            <a:r>
              <a:rPr lang="ru-RU" sz="2000" spc="-20" dirty="0">
                <a:cs typeface="Calibri"/>
              </a:rPr>
              <a:t>рельсом</a:t>
            </a:r>
            <a:r>
              <a:rPr lang="ru-RU" sz="2000" spc="15" dirty="0"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РТ62 для колеи шириной 1435 мм для</a:t>
            </a:r>
            <a:r>
              <a:rPr lang="ru-RU" sz="2000" spc="20" dirty="0"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прямых</a:t>
            </a:r>
            <a:r>
              <a:rPr lang="ru-RU" sz="2000" spc="1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и</a:t>
            </a:r>
            <a:r>
              <a:rPr lang="ru-RU" sz="2000" spc="-5" dirty="0">
                <a:cs typeface="Calibri"/>
              </a:rPr>
              <a:t> кривых</a:t>
            </a:r>
            <a:r>
              <a:rPr lang="ru-RU" sz="2000" spc="-5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участков</a:t>
            </a:r>
            <a:r>
              <a:rPr lang="ru-RU" sz="2000" spc="-35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пути.</a:t>
            </a:r>
            <a:endParaRPr sz="1900" dirty="0">
              <a:latin typeface="Calibri"/>
              <a:cs typeface="Calibri"/>
            </a:endParaRPr>
          </a:p>
          <a:p>
            <a:pPr marL="926465" algn="just">
              <a:lnSpc>
                <a:spcPct val="100000"/>
              </a:lnSpc>
            </a:pPr>
            <a:r>
              <a:rPr lang="ru-RU" sz="2000" spc="-5" dirty="0">
                <a:latin typeface="Calibri"/>
                <a:cs typeface="Calibri"/>
              </a:rPr>
              <a:t>Все типы шпал ШТУ </a:t>
            </a:r>
            <a:r>
              <a:rPr sz="2000" spc="-15" dirty="0" err="1">
                <a:latin typeface="Calibri"/>
                <a:cs typeface="Calibri"/>
              </a:rPr>
              <a:t>можно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использовать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строительстве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совмещенного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пути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lang="ru-RU" sz="2000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 err="1">
                <a:latin typeface="Calibri"/>
                <a:cs typeface="Calibri"/>
              </a:rPr>
              <a:t>применением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различных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типов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дорожного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покрытия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</a:t>
            </a:r>
            <a:r>
              <a:rPr sz="2000" spc="-25" dirty="0" err="1">
                <a:latin typeface="Calibri"/>
                <a:cs typeface="Calibri"/>
              </a:rPr>
              <a:t>асфальтовое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покрытие</a:t>
            </a:r>
            <a:r>
              <a:rPr sz="2000" spc="-15" dirty="0">
                <a:latin typeface="Calibri"/>
                <a:cs typeface="Calibri"/>
              </a:rPr>
              <a:t>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дорожные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плиты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0" dirty="0" err="1">
                <a:latin typeface="Calibri"/>
                <a:cs typeface="Calibri"/>
              </a:rPr>
              <a:t>т.д</a:t>
            </a:r>
            <a:r>
              <a:rPr sz="2000" spc="-40" dirty="0">
                <a:latin typeface="Calibri"/>
                <a:cs typeface="Calibri"/>
              </a:rPr>
              <a:t>.)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12700" marR="5080" indent="913765" algn="just">
              <a:lnSpc>
                <a:spcPct val="100000"/>
              </a:lnSpc>
            </a:pPr>
            <a:r>
              <a:rPr sz="2000" spc="-10" dirty="0" err="1">
                <a:latin typeface="Calibri"/>
                <a:cs typeface="Calibri"/>
              </a:rPr>
              <a:t>Применение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рельсового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скрепления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типа</a:t>
            </a:r>
            <a:r>
              <a:rPr sz="2000" spc="-5" dirty="0">
                <a:latin typeface="Calibri"/>
                <a:cs typeface="Calibri"/>
              </a:rPr>
              <a:t> SBS</a:t>
            </a:r>
            <a:r>
              <a:rPr sz="2000" dirty="0">
                <a:latin typeface="Calibri"/>
                <a:cs typeface="Calibri"/>
              </a:rPr>
              <a:t> W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21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предусматривает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возможность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регулировки </a:t>
            </a:r>
            <a:r>
              <a:rPr sz="2000" spc="-15" dirty="0">
                <a:latin typeface="Calibri"/>
                <a:cs typeface="Calibri"/>
              </a:rPr>
              <a:t>ширины </a:t>
            </a:r>
            <a:r>
              <a:rPr sz="2000" spc="-25" dirty="0" err="1">
                <a:latin typeface="Calibri"/>
                <a:cs typeface="Calibri"/>
              </a:rPr>
              <a:t>колеи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диапазоне </a:t>
            </a:r>
            <a:r>
              <a:rPr sz="2000" dirty="0">
                <a:latin typeface="Calibri"/>
                <a:cs typeface="Calibri"/>
              </a:rPr>
              <a:t>± 10 </a:t>
            </a:r>
            <a:r>
              <a:rPr sz="2000" dirty="0" err="1">
                <a:latin typeface="Calibri"/>
                <a:cs typeface="Calibri"/>
              </a:rPr>
              <a:t>мм</a:t>
            </a:r>
            <a:r>
              <a:rPr lang="ru-RU" sz="2000" dirty="0">
                <a:latin typeface="Calibri"/>
                <a:cs typeface="Calibri"/>
              </a:rPr>
              <a:t>. </a:t>
            </a:r>
            <a:r>
              <a:rPr sz="2000" spc="-20" dirty="0" err="1">
                <a:latin typeface="Calibri"/>
                <a:cs typeface="Calibri"/>
              </a:rPr>
              <a:t>Это</a:t>
            </a:r>
            <a:r>
              <a:rPr sz="2000" spc="-20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свою </a:t>
            </a:r>
            <a:r>
              <a:rPr sz="2000" spc="-20" dirty="0">
                <a:latin typeface="Calibri"/>
                <a:cs typeface="Calibri"/>
              </a:rPr>
              <a:t>очередь, </a:t>
            </a:r>
            <a:r>
              <a:rPr sz="2000" spc="-15" dirty="0">
                <a:latin typeface="Calibri"/>
                <a:cs typeface="Calibri"/>
              </a:rPr>
              <a:t> существенно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снижает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трудоемкость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строительства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его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стоимость</a:t>
            </a:r>
            <a:r>
              <a:rPr sz="2000" spc="-15" dirty="0">
                <a:latin typeface="Calibri"/>
                <a:cs typeface="Calibri"/>
              </a:rPr>
              <a:t>.</a:t>
            </a:r>
            <a:endParaRPr sz="1900" dirty="0">
              <a:latin typeface="Calibri"/>
              <a:cs typeface="Calibri"/>
            </a:endParaRPr>
          </a:p>
          <a:p>
            <a:pPr marL="12700" marR="8890" indent="913765" algn="just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Комплексные</a:t>
            </a:r>
            <a:r>
              <a:rPr sz="2000" spc="-10" dirty="0">
                <a:latin typeface="Calibri"/>
                <a:cs typeface="Calibri"/>
              </a:rPr>
              <a:t> поставки</a:t>
            </a:r>
            <a:r>
              <a:rPr sz="2000" spc="-5" dirty="0">
                <a:latin typeface="Calibri"/>
                <a:cs typeface="Calibri"/>
              </a:rPr>
              <a:t> шпал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скреплениями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предмонтажном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состоянии</a:t>
            </a:r>
            <a:r>
              <a:rPr sz="2000" spc="-10" dirty="0">
                <a:latin typeface="Calibri"/>
                <a:cs typeface="Calibri"/>
              </a:rPr>
              <a:t> существенно </a:t>
            </a:r>
            <a:r>
              <a:rPr sz="2000" spc="-5" dirty="0">
                <a:latin typeface="Calibri"/>
                <a:cs typeface="Calibri"/>
              </a:rPr>
              <a:t> сокращают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сроки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строительства.</a:t>
            </a:r>
            <a:endParaRPr sz="2000" dirty="0">
              <a:latin typeface="Calibri"/>
              <a:cs typeface="Calibri"/>
            </a:endParaRPr>
          </a:p>
          <a:p>
            <a:pPr marL="92646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согласованию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заказчиком, </a:t>
            </a:r>
            <a:r>
              <a:rPr sz="2000" spc="-10" dirty="0">
                <a:latin typeface="Calibri"/>
                <a:cs typeface="Calibri"/>
              </a:rPr>
              <a:t>шпалы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могут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поставляться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автомобильным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ж/д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транспортом.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96696"/>
            <a:ext cx="12161520" cy="5798820"/>
            <a:chOff x="0" y="996696"/>
            <a:chExt cx="12161520" cy="5798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9432" y="4422648"/>
              <a:ext cx="2907791" cy="18531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1005840"/>
              <a:ext cx="3389376" cy="45171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0540" y="1001268"/>
              <a:ext cx="3398520" cy="4526280"/>
            </a:xfrm>
            <a:custGeom>
              <a:avLst/>
              <a:gdLst/>
              <a:ahLst/>
              <a:cxnLst/>
              <a:rect l="l" t="t" r="r" b="b"/>
              <a:pathLst>
                <a:path w="3398520" h="4526280">
                  <a:moveTo>
                    <a:pt x="0" y="4526026"/>
                  </a:moveTo>
                  <a:lnTo>
                    <a:pt x="3398266" y="4526026"/>
                  </a:lnTo>
                  <a:lnTo>
                    <a:pt x="3398266" y="0"/>
                  </a:lnTo>
                  <a:lnTo>
                    <a:pt x="0" y="0"/>
                  </a:lnTo>
                  <a:lnTo>
                    <a:pt x="0" y="4526026"/>
                  </a:lnTo>
                  <a:close/>
                </a:path>
              </a:pathLst>
            </a:custGeom>
            <a:ln w="9144">
              <a:solidFill>
                <a:srgbClr val="0070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1584" y="1024128"/>
              <a:ext cx="3517391" cy="33040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87011" y="1019556"/>
              <a:ext cx="3526154" cy="3312795"/>
            </a:xfrm>
            <a:custGeom>
              <a:avLst/>
              <a:gdLst/>
              <a:ahLst/>
              <a:cxnLst/>
              <a:rect l="l" t="t" r="r" b="b"/>
              <a:pathLst>
                <a:path w="3526154" h="3312795">
                  <a:moveTo>
                    <a:pt x="0" y="3312667"/>
                  </a:moveTo>
                  <a:lnTo>
                    <a:pt x="3526028" y="3312667"/>
                  </a:lnTo>
                  <a:lnTo>
                    <a:pt x="3526028" y="0"/>
                  </a:lnTo>
                  <a:lnTo>
                    <a:pt x="0" y="0"/>
                  </a:lnTo>
                  <a:lnTo>
                    <a:pt x="0" y="3312667"/>
                  </a:lnTo>
                  <a:close/>
                </a:path>
              </a:pathLst>
            </a:custGeom>
            <a:ln w="9144">
              <a:solidFill>
                <a:srgbClr val="0070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2168" y="1005840"/>
              <a:ext cx="3627120" cy="43434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97595" y="1001268"/>
              <a:ext cx="3636645" cy="4352925"/>
            </a:xfrm>
            <a:custGeom>
              <a:avLst/>
              <a:gdLst/>
              <a:ahLst/>
              <a:cxnLst/>
              <a:rect l="l" t="t" r="r" b="b"/>
              <a:pathLst>
                <a:path w="3636645" h="4352925">
                  <a:moveTo>
                    <a:pt x="0" y="4352544"/>
                  </a:moveTo>
                  <a:lnTo>
                    <a:pt x="3636263" y="4352544"/>
                  </a:lnTo>
                  <a:lnTo>
                    <a:pt x="3636263" y="0"/>
                  </a:lnTo>
                  <a:lnTo>
                    <a:pt x="0" y="0"/>
                  </a:lnTo>
                  <a:lnTo>
                    <a:pt x="0" y="4352544"/>
                  </a:lnTo>
                  <a:close/>
                </a:path>
              </a:pathLst>
            </a:custGeom>
            <a:ln w="9144">
              <a:solidFill>
                <a:srgbClr val="0070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2899" y="258318"/>
            <a:ext cx="979805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spc="-25" dirty="0">
                <a:solidFill>
                  <a:srgbClr val="2D5395"/>
                </a:solidFill>
                <a:latin typeface="Calibri Light"/>
                <a:cs typeface="Calibri Light"/>
              </a:rPr>
              <a:t>Рельсовые</a:t>
            </a:r>
            <a:r>
              <a:rPr sz="2900" b="0" spc="-10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spc="-25" dirty="0">
                <a:solidFill>
                  <a:srgbClr val="2D5395"/>
                </a:solidFill>
                <a:latin typeface="Calibri Light"/>
                <a:cs typeface="Calibri Light"/>
              </a:rPr>
              <a:t>скрепления</a:t>
            </a:r>
            <a:r>
              <a:rPr sz="2900" b="0" spc="-15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spc="-5" dirty="0">
                <a:solidFill>
                  <a:srgbClr val="2D5395"/>
                </a:solidFill>
                <a:latin typeface="Calibri Light"/>
                <a:cs typeface="Calibri Light"/>
              </a:rPr>
              <a:t>W21</a:t>
            </a:r>
            <a:r>
              <a:rPr sz="2900" b="0" spc="-10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dirty="0">
                <a:solidFill>
                  <a:srgbClr val="2D5395"/>
                </a:solidFill>
                <a:latin typeface="Calibri Light"/>
                <a:cs typeface="Calibri Light"/>
              </a:rPr>
              <a:t>в</a:t>
            </a:r>
            <a:r>
              <a:rPr sz="2900" b="0" spc="-25" dirty="0">
                <a:solidFill>
                  <a:srgbClr val="2D5395"/>
                </a:solidFill>
                <a:latin typeface="Calibri Light"/>
                <a:cs typeface="Calibri Light"/>
              </a:rPr>
              <a:t> трамвайных</a:t>
            </a:r>
            <a:r>
              <a:rPr sz="2900" b="0" spc="-16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spc="-10" dirty="0">
                <a:solidFill>
                  <a:srgbClr val="2D5395"/>
                </a:solidFill>
                <a:latin typeface="Calibri Light"/>
                <a:cs typeface="Calibri Light"/>
              </a:rPr>
              <a:t>путях</a:t>
            </a:r>
            <a:r>
              <a:rPr sz="2900" b="0" spc="-13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spc="-15" dirty="0">
                <a:solidFill>
                  <a:srgbClr val="2D5395"/>
                </a:solidFill>
                <a:latin typeface="Calibri Light"/>
                <a:cs typeface="Calibri Light"/>
              </a:rPr>
              <a:t>городов</a:t>
            </a:r>
            <a:r>
              <a:rPr sz="2900" b="0" spc="-16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spc="-10" dirty="0">
                <a:solidFill>
                  <a:srgbClr val="2D5395"/>
                </a:solidFill>
                <a:latin typeface="Calibri Light"/>
                <a:cs typeface="Calibri Light"/>
              </a:rPr>
              <a:t>России</a:t>
            </a:r>
            <a:endParaRPr sz="2900"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0064" y="237743"/>
            <a:ext cx="716279" cy="67665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282178" y="5421579"/>
            <a:ext cx="282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-	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spc="-20" dirty="0">
                <a:latin typeface="Calibri"/>
                <a:cs typeface="Calibri"/>
              </a:rPr>
              <a:t> требует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обслуживания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33993" y="5695899"/>
            <a:ext cx="2512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процессе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эксплуатации;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82178" y="5970523"/>
            <a:ext cx="321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-	</a:t>
            </a:r>
            <a:r>
              <a:rPr sz="1800" spc="-5" dirty="0">
                <a:latin typeface="Calibri"/>
                <a:cs typeface="Calibri"/>
              </a:rPr>
              <a:t>Назначенный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ресурс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30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лет;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80" y="5768136"/>
            <a:ext cx="2591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45" dirty="0">
                <a:latin typeface="Calibri"/>
                <a:cs typeface="Calibri"/>
              </a:rPr>
              <a:t>Т</a:t>
            </a:r>
            <a:r>
              <a:rPr sz="1800" spc="-95" dirty="0">
                <a:latin typeface="Calibri"/>
                <a:cs typeface="Calibri"/>
              </a:rPr>
              <a:t>у</a:t>
            </a:r>
            <a:r>
              <a:rPr sz="1800" spc="-35" dirty="0">
                <a:latin typeface="Calibri"/>
                <a:cs typeface="Calibri"/>
              </a:rPr>
              <a:t>ла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85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Эн</a:t>
            </a:r>
            <a:r>
              <a:rPr sz="1800" spc="-35" dirty="0">
                <a:latin typeface="Calibri"/>
                <a:cs typeface="Calibri"/>
              </a:rPr>
              <a:t>ге</a:t>
            </a:r>
            <a:r>
              <a:rPr sz="1800" spc="-10" dirty="0">
                <a:latin typeface="Calibri"/>
                <a:cs typeface="Calibri"/>
              </a:rPr>
              <a:t>л</a:t>
            </a:r>
            <a:r>
              <a:rPr sz="1800" spc="-20" dirty="0">
                <a:latin typeface="Calibri"/>
                <a:cs typeface="Calibri"/>
              </a:rPr>
              <a:t>ьс</a:t>
            </a:r>
            <a:r>
              <a:rPr sz="1800" spc="-1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202</a:t>
            </a:r>
            <a:r>
              <a:rPr sz="1800" dirty="0">
                <a:latin typeface="Calibri"/>
                <a:cs typeface="Calibri"/>
              </a:rPr>
              <a:t>0 </a:t>
            </a:r>
            <a:r>
              <a:rPr sz="1800" spc="-120" dirty="0">
                <a:latin typeface="Calibri"/>
                <a:cs typeface="Calibri"/>
              </a:rPr>
              <a:t>г.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1080"/>
            <a:ext cx="12161520" cy="5774690"/>
            <a:chOff x="0" y="1021080"/>
            <a:chExt cx="12161520" cy="5774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4496" y="1630680"/>
              <a:ext cx="3236976" cy="46725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49923" y="1626108"/>
              <a:ext cx="3246120" cy="4681855"/>
            </a:xfrm>
            <a:custGeom>
              <a:avLst/>
              <a:gdLst/>
              <a:ahLst/>
              <a:cxnLst/>
              <a:rect l="l" t="t" r="r" b="b"/>
              <a:pathLst>
                <a:path w="3246120" h="4681855">
                  <a:moveTo>
                    <a:pt x="0" y="4681347"/>
                  </a:moveTo>
                  <a:lnTo>
                    <a:pt x="3245866" y="4681347"/>
                  </a:lnTo>
                  <a:lnTo>
                    <a:pt x="3245866" y="0"/>
                  </a:lnTo>
                  <a:lnTo>
                    <a:pt x="0" y="0"/>
                  </a:lnTo>
                  <a:lnTo>
                    <a:pt x="0" y="4681347"/>
                  </a:lnTo>
                  <a:close/>
                </a:path>
              </a:pathLst>
            </a:custGeom>
            <a:ln w="9144">
              <a:solidFill>
                <a:srgbClr val="0070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1471" y="3099815"/>
              <a:ext cx="2639568" cy="21275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492" y="3099815"/>
              <a:ext cx="2220468" cy="2133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5664" y="1030224"/>
              <a:ext cx="3368040" cy="46725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41092" y="1025652"/>
              <a:ext cx="3377565" cy="4681855"/>
            </a:xfrm>
            <a:custGeom>
              <a:avLst/>
              <a:gdLst/>
              <a:ahLst/>
              <a:cxnLst/>
              <a:rect l="l" t="t" r="r" b="b"/>
              <a:pathLst>
                <a:path w="3377565" h="4681855">
                  <a:moveTo>
                    <a:pt x="0" y="4681347"/>
                  </a:moveTo>
                  <a:lnTo>
                    <a:pt x="3377183" y="4681347"/>
                  </a:lnTo>
                  <a:lnTo>
                    <a:pt x="3377183" y="0"/>
                  </a:lnTo>
                  <a:lnTo>
                    <a:pt x="0" y="0"/>
                  </a:lnTo>
                  <a:lnTo>
                    <a:pt x="0" y="4681347"/>
                  </a:lnTo>
                  <a:close/>
                </a:path>
              </a:pathLst>
            </a:custGeom>
            <a:ln w="9144">
              <a:solidFill>
                <a:srgbClr val="0070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2899" y="258318"/>
            <a:ext cx="979805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spc="-25" dirty="0">
                <a:solidFill>
                  <a:srgbClr val="2D5395"/>
                </a:solidFill>
                <a:latin typeface="Calibri Light"/>
                <a:cs typeface="Calibri Light"/>
              </a:rPr>
              <a:t>Рельсовые</a:t>
            </a:r>
            <a:r>
              <a:rPr sz="2900" b="0" spc="-10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spc="-25" dirty="0">
                <a:solidFill>
                  <a:srgbClr val="2D5395"/>
                </a:solidFill>
                <a:latin typeface="Calibri Light"/>
                <a:cs typeface="Calibri Light"/>
              </a:rPr>
              <a:t>скрепления</a:t>
            </a:r>
            <a:r>
              <a:rPr sz="2900" b="0" spc="-15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spc="-5" dirty="0">
                <a:solidFill>
                  <a:srgbClr val="2D5395"/>
                </a:solidFill>
                <a:latin typeface="Calibri Light"/>
                <a:cs typeface="Calibri Light"/>
              </a:rPr>
              <a:t>W21</a:t>
            </a:r>
            <a:r>
              <a:rPr sz="2900" b="0" spc="-10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dirty="0">
                <a:solidFill>
                  <a:srgbClr val="2D5395"/>
                </a:solidFill>
                <a:latin typeface="Calibri Light"/>
                <a:cs typeface="Calibri Light"/>
              </a:rPr>
              <a:t>в</a:t>
            </a:r>
            <a:r>
              <a:rPr sz="2900" b="0" spc="-25" dirty="0">
                <a:solidFill>
                  <a:srgbClr val="2D5395"/>
                </a:solidFill>
                <a:latin typeface="Calibri Light"/>
                <a:cs typeface="Calibri Light"/>
              </a:rPr>
              <a:t> трамвайных</a:t>
            </a:r>
            <a:r>
              <a:rPr sz="2900" b="0" spc="-16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spc="-10" dirty="0">
                <a:solidFill>
                  <a:srgbClr val="2D5395"/>
                </a:solidFill>
                <a:latin typeface="Calibri Light"/>
                <a:cs typeface="Calibri Light"/>
              </a:rPr>
              <a:t>путях</a:t>
            </a:r>
            <a:r>
              <a:rPr sz="2900" b="0" spc="-13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spc="-15" dirty="0">
                <a:solidFill>
                  <a:srgbClr val="2D5395"/>
                </a:solidFill>
                <a:latin typeface="Calibri Light"/>
                <a:cs typeface="Calibri Light"/>
              </a:rPr>
              <a:t>городов</a:t>
            </a:r>
            <a:r>
              <a:rPr sz="2900" b="0" spc="-16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sz="2900" b="0" spc="-10" dirty="0">
                <a:solidFill>
                  <a:srgbClr val="2D5395"/>
                </a:solidFill>
                <a:latin typeface="Calibri Light"/>
                <a:cs typeface="Calibri Light"/>
              </a:rPr>
              <a:t>России</a:t>
            </a:r>
            <a:endParaRPr sz="2900" dirty="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0064" y="237743"/>
            <a:ext cx="716279" cy="6766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70484" y="1489709"/>
            <a:ext cx="23450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82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spc="-35" dirty="0">
                <a:latin typeface="Calibri"/>
                <a:cs typeface="Calibri"/>
              </a:rPr>
              <a:t>к</a:t>
            </a:r>
            <a:r>
              <a:rPr sz="1800" spc="-15" dirty="0">
                <a:latin typeface="Calibri"/>
                <a:cs typeface="Calibri"/>
              </a:rPr>
              <a:t>а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ер</a:t>
            </a:r>
            <a:r>
              <a:rPr sz="1800" spc="-15" dirty="0">
                <a:latin typeface="Calibri"/>
                <a:cs typeface="Calibri"/>
              </a:rPr>
              <a:t>ин</a:t>
            </a:r>
            <a:r>
              <a:rPr sz="1800" spc="-25" dirty="0">
                <a:latin typeface="Calibri"/>
                <a:cs typeface="Calibri"/>
              </a:rPr>
              <a:t>б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г  </a:t>
            </a:r>
            <a:r>
              <a:rPr sz="1800" spc="-5" dirty="0">
                <a:latin typeface="Calibri"/>
                <a:cs typeface="Calibri"/>
              </a:rPr>
              <a:t>(кривая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радиусом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86м,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эксплуатации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2020г.)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63810" y="1410080"/>
            <a:ext cx="22637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Сан</a:t>
            </a:r>
            <a:r>
              <a:rPr sz="1800" spc="-10" dirty="0">
                <a:latin typeface="Calibri"/>
                <a:cs typeface="Calibri"/>
              </a:rPr>
              <a:t>к</a:t>
            </a:r>
            <a:r>
              <a:rPr sz="1800" spc="-15" dirty="0">
                <a:latin typeface="Calibri"/>
                <a:cs typeface="Calibri"/>
              </a:rPr>
              <a:t>т-</a:t>
            </a:r>
            <a:r>
              <a:rPr sz="1800" spc="-20" dirty="0">
                <a:latin typeface="Calibri"/>
                <a:cs typeface="Calibri"/>
              </a:rPr>
              <a:t>Пе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ер</a:t>
            </a:r>
            <a:r>
              <a:rPr sz="1800" spc="-25" dirty="0">
                <a:latin typeface="Calibri"/>
                <a:cs typeface="Calibri"/>
              </a:rPr>
              <a:t>б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г  </a:t>
            </a:r>
            <a:r>
              <a:rPr sz="1800" spc="-5" dirty="0">
                <a:latin typeface="Calibri"/>
                <a:cs typeface="Calibri"/>
              </a:rPr>
              <a:t>(крива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</a:t>
            </a:r>
            <a:r>
              <a:rPr sz="1800" spc="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,  в </a:t>
            </a:r>
            <a:r>
              <a:rPr sz="1800" spc="-5" dirty="0">
                <a:latin typeface="Calibri"/>
                <a:cs typeface="Calibri"/>
              </a:rPr>
              <a:t>эксплуатации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2019г.)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51B96A-8FE1-BBFE-C244-E816D8145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304"/>
            <a:ext cx="12192000" cy="466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4DA96C-38D1-5625-CC44-37119CD35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6875"/>
            <a:ext cx="12192000" cy="647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82A18-7942-05B7-AC77-2D25DA64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4" y="236572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ru-RU" b="0" spc="-25" dirty="0">
                <a:solidFill>
                  <a:srgbClr val="2D5395"/>
                </a:solidFill>
                <a:latin typeface="Calibri Light"/>
                <a:cs typeface="Calibri Light"/>
              </a:rPr>
              <a:t>Рельсовые</a:t>
            </a:r>
            <a:r>
              <a:rPr lang="ru-RU" b="0" spc="-10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spc="-25" dirty="0">
                <a:solidFill>
                  <a:srgbClr val="2D5395"/>
                </a:solidFill>
                <a:latin typeface="Calibri Light"/>
                <a:cs typeface="Calibri Light"/>
              </a:rPr>
              <a:t>скрепления</a:t>
            </a:r>
            <a:r>
              <a:rPr lang="ru-RU" b="0" spc="-15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spc="-5" dirty="0">
                <a:solidFill>
                  <a:srgbClr val="2D5395"/>
                </a:solidFill>
                <a:latin typeface="Calibri Light"/>
                <a:cs typeface="Calibri Light"/>
              </a:rPr>
              <a:t>W21</a:t>
            </a:r>
            <a:r>
              <a:rPr lang="ru-RU" b="0" spc="-10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dirty="0">
                <a:solidFill>
                  <a:srgbClr val="2D5395"/>
                </a:solidFill>
                <a:latin typeface="Calibri Light"/>
                <a:cs typeface="Calibri Light"/>
              </a:rPr>
              <a:t>в</a:t>
            </a:r>
            <a:r>
              <a:rPr lang="ru-RU" b="0" spc="-25" dirty="0">
                <a:solidFill>
                  <a:srgbClr val="2D5395"/>
                </a:solidFill>
                <a:latin typeface="Calibri Light"/>
                <a:cs typeface="Calibri Light"/>
              </a:rPr>
              <a:t> трамвайных</a:t>
            </a:r>
            <a:r>
              <a:rPr lang="ru-RU" b="0" spc="-16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>
                <a:solidFill>
                  <a:srgbClr val="2D5395"/>
                </a:solidFill>
                <a:latin typeface="Calibri Light"/>
                <a:cs typeface="Calibri Light"/>
              </a:rPr>
              <a:t>путях</a:t>
            </a:r>
            <a:r>
              <a:rPr lang="ru-RU" b="0" spc="-13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spc="-15" dirty="0">
                <a:solidFill>
                  <a:srgbClr val="2D5395"/>
                </a:solidFill>
                <a:latin typeface="Calibri Light"/>
                <a:cs typeface="Calibri Light"/>
              </a:rPr>
              <a:t>городов</a:t>
            </a:r>
            <a:r>
              <a:rPr lang="ru-RU" b="0" spc="-16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>
                <a:solidFill>
                  <a:srgbClr val="2D5395"/>
                </a:solidFill>
                <a:latin typeface="Calibri Light"/>
                <a:cs typeface="Calibri Light"/>
              </a:rPr>
              <a:t>России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C79D6D-CA41-C192-8765-F4989502B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834" y="236572"/>
            <a:ext cx="717430" cy="6786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72CC80A-903E-9FF3-E75D-6370B5D314EA}"/>
              </a:ext>
            </a:extLst>
          </p:cNvPr>
          <p:cNvSpPr txBox="1"/>
          <p:nvPr/>
        </p:nvSpPr>
        <p:spPr>
          <a:xfrm>
            <a:off x="418618" y="5501658"/>
            <a:ext cx="5677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г. Москва, ул. Живописная</a:t>
            </a:r>
            <a:r>
              <a:rPr lang="en-US" dirty="0"/>
              <a:t> R90</a:t>
            </a:r>
            <a:endParaRPr lang="ru-RU" dirty="0"/>
          </a:p>
          <a:p>
            <a:r>
              <a:rPr lang="ru-RU" dirty="0"/>
              <a:t>(кривая перед  ул. Новощукинской) Ноябрь 2017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C5F08E-E260-0107-9A03-F274ACA85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18" y="1078761"/>
            <a:ext cx="5677382" cy="4398754"/>
          </a:xfrm>
          <a:prstGeom prst="rect">
            <a:avLst/>
          </a:prstGeom>
          <a:ln>
            <a:solidFill>
              <a:srgbClr val="0072B9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B23FC5-B828-15E2-0613-4BA9549FCA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59" y="1100996"/>
            <a:ext cx="3061980" cy="43717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207543-602D-B511-303D-6F769C5A40E1}"/>
              </a:ext>
            </a:extLst>
          </p:cNvPr>
          <p:cNvSpPr txBox="1"/>
          <p:nvPr/>
        </p:nvSpPr>
        <p:spPr>
          <a:xfrm>
            <a:off x="7499759" y="5472772"/>
            <a:ext cx="5034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г. Краснодар, ул. Славянская</a:t>
            </a:r>
            <a:r>
              <a:rPr lang="en-US" dirty="0"/>
              <a:t> R20</a:t>
            </a:r>
            <a:r>
              <a:rPr lang="ru-RU" dirty="0"/>
              <a:t> </a:t>
            </a:r>
          </a:p>
          <a:p>
            <a:r>
              <a:rPr lang="ru-RU" dirty="0"/>
              <a:t>Март 2023 г. </a:t>
            </a:r>
          </a:p>
        </p:txBody>
      </p:sp>
    </p:spTree>
    <p:extLst>
      <p:ext uri="{BB962C8B-B14F-4D97-AF65-F5344CB8AC3E}">
        <p14:creationId xmlns:p14="http://schemas.microsoft.com/office/powerpoint/2010/main" val="271681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51B96A-8FE1-BBFE-C244-E816D8145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304"/>
            <a:ext cx="12192000" cy="466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4DA96C-38D1-5625-CC44-37119CD35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6875"/>
            <a:ext cx="12192000" cy="647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82A18-7942-05B7-AC77-2D25DA64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4" y="236572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ru-RU" b="0" spc="-25" dirty="0">
                <a:solidFill>
                  <a:srgbClr val="2D5395"/>
                </a:solidFill>
                <a:latin typeface="Calibri Light"/>
                <a:cs typeface="Calibri Light"/>
              </a:rPr>
              <a:t>Рельсовые</a:t>
            </a:r>
            <a:r>
              <a:rPr lang="ru-RU" b="0" spc="-10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spc="-25" dirty="0">
                <a:solidFill>
                  <a:srgbClr val="2D5395"/>
                </a:solidFill>
                <a:latin typeface="Calibri Light"/>
                <a:cs typeface="Calibri Light"/>
              </a:rPr>
              <a:t>скрепления</a:t>
            </a:r>
            <a:r>
              <a:rPr lang="ru-RU" b="0" spc="-15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spc="-5" dirty="0">
                <a:solidFill>
                  <a:srgbClr val="2D5395"/>
                </a:solidFill>
                <a:latin typeface="Calibri Light"/>
                <a:cs typeface="Calibri Light"/>
              </a:rPr>
              <a:t>W21</a:t>
            </a:r>
            <a:r>
              <a:rPr lang="ru-RU" b="0" spc="-10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dirty="0">
                <a:solidFill>
                  <a:srgbClr val="2D5395"/>
                </a:solidFill>
                <a:latin typeface="Calibri Light"/>
                <a:cs typeface="Calibri Light"/>
              </a:rPr>
              <a:t>в</a:t>
            </a:r>
            <a:r>
              <a:rPr lang="ru-RU" b="0" spc="-25" dirty="0">
                <a:solidFill>
                  <a:srgbClr val="2D5395"/>
                </a:solidFill>
                <a:latin typeface="Calibri Light"/>
                <a:cs typeface="Calibri Light"/>
              </a:rPr>
              <a:t> трамвайных</a:t>
            </a:r>
            <a:r>
              <a:rPr lang="ru-RU" b="0" spc="-160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>
                <a:solidFill>
                  <a:srgbClr val="2D5395"/>
                </a:solidFill>
                <a:latin typeface="Calibri Light"/>
                <a:cs typeface="Calibri Light"/>
              </a:rPr>
              <a:t>путях</a:t>
            </a:r>
            <a:r>
              <a:rPr lang="ru-RU" b="0" spc="-13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spc="-15" dirty="0">
                <a:solidFill>
                  <a:srgbClr val="2D5395"/>
                </a:solidFill>
                <a:latin typeface="Calibri Light"/>
                <a:cs typeface="Calibri Light"/>
              </a:rPr>
              <a:t>городов</a:t>
            </a:r>
            <a:r>
              <a:rPr lang="ru-RU" b="0" spc="-165" dirty="0">
                <a:solidFill>
                  <a:srgbClr val="2D5395"/>
                </a:solidFill>
                <a:latin typeface="Calibri Light"/>
                <a:cs typeface="Calibri Light"/>
              </a:rPr>
              <a:t> </a:t>
            </a:r>
            <a:r>
              <a:rPr lang="ru-RU" b="0" spc="-10" dirty="0">
                <a:solidFill>
                  <a:srgbClr val="2D5395"/>
                </a:solidFill>
                <a:latin typeface="Calibri Light"/>
                <a:cs typeface="Calibri Light"/>
              </a:rPr>
              <a:t>России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C79D6D-CA41-C192-8765-F4989502B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834" y="236572"/>
            <a:ext cx="717430" cy="678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2CC80A-903E-9FF3-E75D-6370B5D314EA}"/>
              </a:ext>
            </a:extLst>
          </p:cNvPr>
          <p:cNvSpPr txBox="1"/>
          <p:nvPr/>
        </p:nvSpPr>
        <p:spPr>
          <a:xfrm>
            <a:off x="2134642" y="5572270"/>
            <a:ext cx="5677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Кемерово, укладка, сентябрь 2023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15221"/>
            <a:ext cx="3410631" cy="4577350"/>
          </a:xfrm>
          <a:prstGeom prst="rect">
            <a:avLst/>
          </a:prstGeom>
          <a:ln>
            <a:solidFill>
              <a:srgbClr val="0072B9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206" y="1863973"/>
            <a:ext cx="5440015" cy="4195266"/>
          </a:xfrm>
          <a:prstGeom prst="rect">
            <a:avLst/>
          </a:prstGeom>
          <a:ln>
            <a:solidFill>
              <a:srgbClr val="0072B9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1107353"/>
            <a:ext cx="3925824" cy="2467192"/>
          </a:xfrm>
          <a:prstGeom prst="rect">
            <a:avLst/>
          </a:prstGeom>
          <a:ln>
            <a:solidFill>
              <a:srgbClr val="0072B9"/>
            </a:solidFill>
          </a:ln>
        </p:spPr>
      </p:pic>
    </p:spTree>
    <p:extLst>
      <p:ext uri="{BB962C8B-B14F-4D97-AF65-F5344CB8AC3E}">
        <p14:creationId xmlns:p14="http://schemas.microsoft.com/office/powerpoint/2010/main" val="3771472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800</Words>
  <Application>Microsoft Office PowerPoint</Application>
  <PresentationFormat>Широкоэкранный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MT</vt:lpstr>
      <vt:lpstr>Calibri</vt:lpstr>
      <vt:lpstr>Calibri Light</vt:lpstr>
      <vt:lpstr>Wingdings</vt:lpstr>
      <vt:lpstr>Office Theme</vt:lpstr>
      <vt:lpstr>Инновационные решения для рельсового пути городского транспорта</vt:lpstr>
      <vt:lpstr>Рельсовые скрепления для верхнего строения пути</vt:lpstr>
      <vt:lpstr>Инновационные путевые системы</vt:lpstr>
      <vt:lpstr>Наши партнеры </vt:lpstr>
      <vt:lpstr>Комплексные поставки</vt:lpstr>
      <vt:lpstr>Рельсовые скрепления W21 в трамвайных путях городов России</vt:lpstr>
      <vt:lpstr>Рельсовые скрепления W21 в трамвайных путях городов России</vt:lpstr>
      <vt:lpstr>Рельсовые скрепления W21 в трамвайных путях городов России</vt:lpstr>
      <vt:lpstr>Рельсовые скрепления W21 в трамвайных путях городов России</vt:lpstr>
      <vt:lpstr>Скрепление W21</vt:lpstr>
      <vt:lpstr>Подшпальная прокладка (ПШП)</vt:lpstr>
      <vt:lpstr>Принципы работы ПШП</vt:lpstr>
      <vt:lpstr>Благодарим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13</cp:revision>
  <cp:lastPrinted>2023-09-26T13:33:11Z</cp:lastPrinted>
  <dcterms:created xsi:type="dcterms:W3CDTF">2023-02-15T13:42:34Z</dcterms:created>
  <dcterms:modified xsi:type="dcterms:W3CDTF">2023-09-28T09:43:14Z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2023-02-15T00:00:00Z</vt:filetime>
  </property>
</Properties>
</file>